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0640B-E70B-4B65-89CF-A4537337C3B3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DBF8D1-362E-42D7-8977-33E807E484F1}">
      <dgm:prSet phldrT="[Text]"/>
      <dgm:spPr/>
      <dgm:t>
        <a:bodyPr/>
        <a:lstStyle/>
        <a:p>
          <a:r>
            <a:rPr lang="fa-IR" dirty="0" smtClean="0"/>
            <a:t>بدن انسان</a:t>
          </a:r>
          <a:endParaRPr lang="en-US" dirty="0"/>
        </a:p>
      </dgm:t>
    </dgm:pt>
    <dgm:pt modelId="{E14B6A0B-040A-4EEC-B007-C4FBC9DD2791}" type="parTrans" cxnId="{DDD8829B-3157-4A00-B6BE-EE9666E82704}">
      <dgm:prSet/>
      <dgm:spPr/>
      <dgm:t>
        <a:bodyPr/>
        <a:lstStyle/>
        <a:p>
          <a:endParaRPr lang="en-US"/>
        </a:p>
      </dgm:t>
    </dgm:pt>
    <dgm:pt modelId="{39886F18-0569-49DB-A1D1-EE16AE3B3C38}" type="sibTrans" cxnId="{DDD8829B-3157-4A00-B6BE-EE9666E82704}">
      <dgm:prSet/>
      <dgm:spPr/>
      <dgm:t>
        <a:bodyPr/>
        <a:lstStyle/>
        <a:p>
          <a:endParaRPr lang="en-US"/>
        </a:p>
      </dgm:t>
    </dgm:pt>
    <dgm:pt modelId="{A6E722DD-0735-418E-9AA0-D6491D91BB25}">
      <dgm:prSet phldrT="[Text]"/>
      <dgm:spPr/>
      <dgm:t>
        <a:bodyPr/>
        <a:lstStyle/>
        <a:p>
          <a:r>
            <a:rPr lang="fa-IR" dirty="0" smtClean="0"/>
            <a:t>نچرالیسم</a:t>
          </a:r>
          <a:endParaRPr lang="en-US" dirty="0"/>
        </a:p>
      </dgm:t>
    </dgm:pt>
    <dgm:pt modelId="{F399B40D-6417-4A2C-A38C-D1F5B130FD70}" type="parTrans" cxnId="{C1572B52-E1B6-4255-9F63-8E4C8DB39F71}">
      <dgm:prSet/>
      <dgm:spPr/>
      <dgm:t>
        <a:bodyPr/>
        <a:lstStyle/>
        <a:p>
          <a:endParaRPr lang="en-US"/>
        </a:p>
      </dgm:t>
    </dgm:pt>
    <dgm:pt modelId="{2D7871C8-F4BA-478C-8BE2-BAB076BFE6EE}" type="sibTrans" cxnId="{C1572B52-E1B6-4255-9F63-8E4C8DB39F71}">
      <dgm:prSet/>
      <dgm:spPr/>
      <dgm:t>
        <a:bodyPr/>
        <a:lstStyle/>
        <a:p>
          <a:endParaRPr lang="en-US"/>
        </a:p>
      </dgm:t>
    </dgm:pt>
    <dgm:pt modelId="{D9D59B05-54F5-4B77-9A7D-22AE7107CF16}">
      <dgm:prSet phldrT="[Text]"/>
      <dgm:spPr/>
      <dgm:t>
        <a:bodyPr/>
        <a:lstStyle/>
        <a:p>
          <a:r>
            <a:rPr lang="fa-IR" dirty="0" smtClean="0"/>
            <a:t>ویژگی های فنی</a:t>
          </a:r>
          <a:endParaRPr lang="en-US" dirty="0"/>
        </a:p>
      </dgm:t>
    </dgm:pt>
    <dgm:pt modelId="{E01A2735-4976-4852-AC70-AE1AE9F2FA4D}" type="parTrans" cxnId="{7FE2032F-74E5-4AB9-9FFB-10C1DDB537D3}">
      <dgm:prSet/>
      <dgm:spPr/>
      <dgm:t>
        <a:bodyPr/>
        <a:lstStyle/>
        <a:p>
          <a:endParaRPr lang="en-US"/>
        </a:p>
      </dgm:t>
    </dgm:pt>
    <dgm:pt modelId="{AB746D84-6A21-4368-8C9D-70DE2ADB630A}" type="sibTrans" cxnId="{7FE2032F-74E5-4AB9-9FFB-10C1DDB537D3}">
      <dgm:prSet/>
      <dgm:spPr/>
      <dgm:t>
        <a:bodyPr/>
        <a:lstStyle/>
        <a:p>
          <a:endParaRPr lang="en-US"/>
        </a:p>
      </dgm:t>
    </dgm:pt>
    <dgm:pt modelId="{63F618FF-3E74-459E-9AE2-45A005C2928E}">
      <dgm:prSet phldrT="[Text]"/>
      <dgm:spPr/>
      <dgm:t>
        <a:bodyPr/>
        <a:lstStyle/>
        <a:p>
          <a:r>
            <a:rPr lang="fa-IR" dirty="0" smtClean="0"/>
            <a:t>اومانیسم</a:t>
          </a:r>
          <a:endParaRPr lang="en-US" dirty="0"/>
        </a:p>
      </dgm:t>
    </dgm:pt>
    <dgm:pt modelId="{33AB0437-8784-4DE8-BC9F-C8EFE4748B1C}" type="parTrans" cxnId="{ADD15C31-346C-42B2-8538-A1C4B0875E70}">
      <dgm:prSet/>
      <dgm:spPr/>
      <dgm:t>
        <a:bodyPr/>
        <a:lstStyle/>
        <a:p>
          <a:endParaRPr lang="en-US"/>
        </a:p>
      </dgm:t>
    </dgm:pt>
    <dgm:pt modelId="{2185B885-5DD7-42D3-9E5E-74FB7054397D}" type="sibTrans" cxnId="{ADD15C31-346C-42B2-8538-A1C4B0875E70}">
      <dgm:prSet/>
      <dgm:spPr/>
      <dgm:t>
        <a:bodyPr/>
        <a:lstStyle/>
        <a:p>
          <a:endParaRPr lang="en-US"/>
        </a:p>
      </dgm:t>
    </dgm:pt>
    <dgm:pt modelId="{566ACBF8-BEA9-4BC9-A5AF-9FB0BC63499C}">
      <dgm:prSet phldrT="[Text]"/>
      <dgm:spPr/>
      <dgm:t>
        <a:bodyPr/>
        <a:lstStyle/>
        <a:p>
          <a:r>
            <a:rPr lang="fa-IR" dirty="0" smtClean="0"/>
            <a:t>زیبا شناختی</a:t>
          </a:r>
          <a:endParaRPr lang="en-US" dirty="0"/>
        </a:p>
      </dgm:t>
    </dgm:pt>
    <dgm:pt modelId="{9393D6F7-2C0C-4691-B7C9-5B84E527A794}" type="parTrans" cxnId="{A89A5782-B9C4-4C44-B23D-F072DE519242}">
      <dgm:prSet/>
      <dgm:spPr/>
      <dgm:t>
        <a:bodyPr/>
        <a:lstStyle/>
        <a:p>
          <a:endParaRPr lang="en-US"/>
        </a:p>
      </dgm:t>
    </dgm:pt>
    <dgm:pt modelId="{DA8D0EF4-AD24-4D62-B52F-1C2366953324}" type="sibTrans" cxnId="{A89A5782-B9C4-4C44-B23D-F072DE519242}">
      <dgm:prSet/>
      <dgm:spPr/>
      <dgm:t>
        <a:bodyPr/>
        <a:lstStyle/>
        <a:p>
          <a:endParaRPr lang="en-US"/>
        </a:p>
      </dgm:t>
    </dgm:pt>
    <dgm:pt modelId="{713325B8-7CA5-49E4-870D-443BC650FEB0}" type="pres">
      <dgm:prSet presAssocID="{E190640B-E70B-4B65-89CF-A4537337C3B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FAE8FE-2AD3-4BE9-8EF7-C599E6F146BA}" type="pres">
      <dgm:prSet presAssocID="{E190640B-E70B-4B65-89CF-A4537337C3B3}" presName="radial" presStyleCnt="0">
        <dgm:presLayoutVars>
          <dgm:animLvl val="ctr"/>
        </dgm:presLayoutVars>
      </dgm:prSet>
      <dgm:spPr/>
    </dgm:pt>
    <dgm:pt modelId="{C447BB50-7435-4617-A1FE-8100F2B36D36}" type="pres">
      <dgm:prSet presAssocID="{DEDBF8D1-362E-42D7-8977-33E807E484F1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741921A6-F4D0-47D3-91E5-20AF200A027A}" type="pres">
      <dgm:prSet presAssocID="{A6E722DD-0735-418E-9AA0-D6491D91BB25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4D5E7-E81F-4B74-8230-5CF84004BAF7}" type="pres">
      <dgm:prSet presAssocID="{D9D59B05-54F5-4B77-9A7D-22AE7107CF16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E5468-CCFE-4B0D-B8E2-8397E9A1A68F}" type="pres">
      <dgm:prSet presAssocID="{63F618FF-3E74-459E-9AE2-45A005C2928E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75CFB-D870-4EAC-B411-202C5ACE0FA2}" type="pres">
      <dgm:prSet presAssocID="{566ACBF8-BEA9-4BC9-A5AF-9FB0BC63499C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AB10E4-66C7-47ED-B43B-6B603F7E8057}" type="presOf" srcId="{566ACBF8-BEA9-4BC9-A5AF-9FB0BC63499C}" destId="{B1875CFB-D870-4EAC-B411-202C5ACE0FA2}" srcOrd="0" destOrd="0" presId="urn:microsoft.com/office/officeart/2005/8/layout/radial3"/>
    <dgm:cxn modelId="{E70AEBA4-2206-461D-A5D7-EB39FE548FA0}" type="presOf" srcId="{A6E722DD-0735-418E-9AA0-D6491D91BB25}" destId="{741921A6-F4D0-47D3-91E5-20AF200A027A}" srcOrd="0" destOrd="0" presId="urn:microsoft.com/office/officeart/2005/8/layout/radial3"/>
    <dgm:cxn modelId="{A89A5782-B9C4-4C44-B23D-F072DE519242}" srcId="{DEDBF8D1-362E-42D7-8977-33E807E484F1}" destId="{566ACBF8-BEA9-4BC9-A5AF-9FB0BC63499C}" srcOrd="3" destOrd="0" parTransId="{9393D6F7-2C0C-4691-B7C9-5B84E527A794}" sibTransId="{DA8D0EF4-AD24-4D62-B52F-1C2366953324}"/>
    <dgm:cxn modelId="{ADD15C31-346C-42B2-8538-A1C4B0875E70}" srcId="{DEDBF8D1-362E-42D7-8977-33E807E484F1}" destId="{63F618FF-3E74-459E-9AE2-45A005C2928E}" srcOrd="2" destOrd="0" parTransId="{33AB0437-8784-4DE8-BC9F-C8EFE4748B1C}" sibTransId="{2185B885-5DD7-42D3-9E5E-74FB7054397D}"/>
    <dgm:cxn modelId="{308FC144-4ADB-4D7A-8E0F-2D4847AD21C4}" type="presOf" srcId="{D9D59B05-54F5-4B77-9A7D-22AE7107CF16}" destId="{25D4D5E7-E81F-4B74-8230-5CF84004BAF7}" srcOrd="0" destOrd="0" presId="urn:microsoft.com/office/officeart/2005/8/layout/radial3"/>
    <dgm:cxn modelId="{AE8EEAD7-1EE5-48EC-9EB4-5F4C9DCE3DAF}" type="presOf" srcId="{E190640B-E70B-4B65-89CF-A4537337C3B3}" destId="{713325B8-7CA5-49E4-870D-443BC650FEB0}" srcOrd="0" destOrd="0" presId="urn:microsoft.com/office/officeart/2005/8/layout/radial3"/>
    <dgm:cxn modelId="{7FE2032F-74E5-4AB9-9FFB-10C1DDB537D3}" srcId="{DEDBF8D1-362E-42D7-8977-33E807E484F1}" destId="{D9D59B05-54F5-4B77-9A7D-22AE7107CF16}" srcOrd="1" destOrd="0" parTransId="{E01A2735-4976-4852-AC70-AE1AE9F2FA4D}" sibTransId="{AB746D84-6A21-4368-8C9D-70DE2ADB630A}"/>
    <dgm:cxn modelId="{C1572B52-E1B6-4255-9F63-8E4C8DB39F71}" srcId="{DEDBF8D1-362E-42D7-8977-33E807E484F1}" destId="{A6E722DD-0735-418E-9AA0-D6491D91BB25}" srcOrd="0" destOrd="0" parTransId="{F399B40D-6417-4A2C-A38C-D1F5B130FD70}" sibTransId="{2D7871C8-F4BA-478C-8BE2-BAB076BFE6EE}"/>
    <dgm:cxn modelId="{DDD8829B-3157-4A00-B6BE-EE9666E82704}" srcId="{E190640B-E70B-4B65-89CF-A4537337C3B3}" destId="{DEDBF8D1-362E-42D7-8977-33E807E484F1}" srcOrd="0" destOrd="0" parTransId="{E14B6A0B-040A-4EEC-B007-C4FBC9DD2791}" sibTransId="{39886F18-0569-49DB-A1D1-EE16AE3B3C38}"/>
    <dgm:cxn modelId="{E061AD48-1EAB-4DC4-A9C2-092D76EFEF75}" type="presOf" srcId="{63F618FF-3E74-459E-9AE2-45A005C2928E}" destId="{C1DE5468-CCFE-4B0D-B8E2-8397E9A1A68F}" srcOrd="0" destOrd="0" presId="urn:microsoft.com/office/officeart/2005/8/layout/radial3"/>
    <dgm:cxn modelId="{E9F986A6-662C-4D02-9D0F-FCC68AC2720E}" type="presOf" srcId="{DEDBF8D1-362E-42D7-8977-33E807E484F1}" destId="{C447BB50-7435-4617-A1FE-8100F2B36D36}" srcOrd="0" destOrd="0" presId="urn:microsoft.com/office/officeart/2005/8/layout/radial3"/>
    <dgm:cxn modelId="{4F25DB7E-0F47-4B67-86A5-158B27E3CD01}" type="presParOf" srcId="{713325B8-7CA5-49E4-870D-443BC650FEB0}" destId="{75FAE8FE-2AD3-4BE9-8EF7-C599E6F146BA}" srcOrd="0" destOrd="0" presId="urn:microsoft.com/office/officeart/2005/8/layout/radial3"/>
    <dgm:cxn modelId="{BBD5A74B-23FC-4767-906D-ADDBA93F97D0}" type="presParOf" srcId="{75FAE8FE-2AD3-4BE9-8EF7-C599E6F146BA}" destId="{C447BB50-7435-4617-A1FE-8100F2B36D36}" srcOrd="0" destOrd="0" presId="urn:microsoft.com/office/officeart/2005/8/layout/radial3"/>
    <dgm:cxn modelId="{8FDF8EDF-2204-4861-A354-3957C12AE7E8}" type="presParOf" srcId="{75FAE8FE-2AD3-4BE9-8EF7-C599E6F146BA}" destId="{741921A6-F4D0-47D3-91E5-20AF200A027A}" srcOrd="1" destOrd="0" presId="urn:microsoft.com/office/officeart/2005/8/layout/radial3"/>
    <dgm:cxn modelId="{9C96AB3B-AE13-4ACF-A7B5-3B3F1B9FF085}" type="presParOf" srcId="{75FAE8FE-2AD3-4BE9-8EF7-C599E6F146BA}" destId="{25D4D5E7-E81F-4B74-8230-5CF84004BAF7}" srcOrd="2" destOrd="0" presId="urn:microsoft.com/office/officeart/2005/8/layout/radial3"/>
    <dgm:cxn modelId="{3F96B618-67D0-4581-95D3-DBE475696F4E}" type="presParOf" srcId="{75FAE8FE-2AD3-4BE9-8EF7-C599E6F146BA}" destId="{C1DE5468-CCFE-4B0D-B8E2-8397E9A1A68F}" srcOrd="3" destOrd="0" presId="urn:microsoft.com/office/officeart/2005/8/layout/radial3"/>
    <dgm:cxn modelId="{7186D090-FFA6-49EC-A623-94056B6DCDB6}" type="presParOf" srcId="{75FAE8FE-2AD3-4BE9-8EF7-C599E6F146BA}" destId="{B1875CFB-D870-4EAC-B411-202C5ACE0FA2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38C477-E157-4434-A6A0-DB9EECA9AEE4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A5A579-55CD-467A-9591-698C6EE5779A}">
      <dgm:prSet phldrT="[Text]"/>
      <dgm:spPr/>
      <dgm:t>
        <a:bodyPr/>
        <a:lstStyle/>
        <a:p>
          <a:pPr rtl="1"/>
          <a:r>
            <a:rPr lang="fa-IR" dirty="0" smtClean="0"/>
            <a:t>انسان گرائی</a:t>
          </a:r>
          <a:endParaRPr lang="fa-IR" dirty="0"/>
        </a:p>
      </dgm:t>
    </dgm:pt>
    <dgm:pt modelId="{A1F862F1-0E89-4B2E-A7E6-03E1CDD26D11}" type="parTrans" cxnId="{3BFE0BFD-1169-435E-A404-66551C0AFCA0}">
      <dgm:prSet/>
      <dgm:spPr/>
      <dgm:t>
        <a:bodyPr/>
        <a:lstStyle/>
        <a:p>
          <a:pPr rtl="1"/>
          <a:endParaRPr lang="fa-IR"/>
        </a:p>
      </dgm:t>
    </dgm:pt>
    <dgm:pt modelId="{155E81CA-EE02-461D-AB6D-8C7233897F5C}" type="sibTrans" cxnId="{3BFE0BFD-1169-435E-A404-66551C0AFCA0}">
      <dgm:prSet/>
      <dgm:spPr/>
      <dgm:t>
        <a:bodyPr/>
        <a:lstStyle/>
        <a:p>
          <a:pPr rtl="1"/>
          <a:endParaRPr lang="fa-IR"/>
        </a:p>
      </dgm:t>
    </dgm:pt>
    <dgm:pt modelId="{BE86F66A-3029-49AC-9F1A-3F1E80DE25C4}">
      <dgm:prSet phldrT="[Text]"/>
      <dgm:spPr/>
      <dgm:t>
        <a:bodyPr/>
        <a:lstStyle/>
        <a:p>
          <a:pPr rtl="1"/>
          <a:r>
            <a:rPr lang="fa-IR" dirty="0" smtClean="0"/>
            <a:t>خود مداری</a:t>
          </a:r>
          <a:endParaRPr lang="fa-IR" dirty="0"/>
        </a:p>
      </dgm:t>
    </dgm:pt>
    <dgm:pt modelId="{63E764A2-A372-4FB4-8F74-8E353FE49407}" type="parTrans" cxnId="{DC43D1CF-B211-459D-AD08-5DB48948C996}">
      <dgm:prSet/>
      <dgm:spPr/>
      <dgm:t>
        <a:bodyPr/>
        <a:lstStyle/>
        <a:p>
          <a:pPr rtl="1"/>
          <a:endParaRPr lang="fa-IR"/>
        </a:p>
      </dgm:t>
    </dgm:pt>
    <dgm:pt modelId="{9D92EDFA-3696-4092-A4D9-771F09DE1B84}" type="sibTrans" cxnId="{DC43D1CF-B211-459D-AD08-5DB48948C996}">
      <dgm:prSet/>
      <dgm:spPr/>
      <dgm:t>
        <a:bodyPr/>
        <a:lstStyle/>
        <a:p>
          <a:pPr rtl="1"/>
          <a:endParaRPr lang="fa-IR"/>
        </a:p>
      </dgm:t>
    </dgm:pt>
    <dgm:pt modelId="{4D2B210D-942B-48CD-81B4-B44A7C0D3245}">
      <dgm:prSet phldrT="[Text]"/>
      <dgm:spPr/>
      <dgm:t>
        <a:bodyPr/>
        <a:lstStyle/>
        <a:p>
          <a:pPr rtl="1"/>
          <a:r>
            <a:rPr lang="fa-IR" dirty="0" smtClean="0"/>
            <a:t>فایده گرائی</a:t>
          </a:r>
          <a:endParaRPr lang="fa-IR" dirty="0"/>
        </a:p>
      </dgm:t>
    </dgm:pt>
    <dgm:pt modelId="{04E13BB4-E97F-44F5-9D67-9F2DE2295C94}" type="parTrans" cxnId="{AAAEC888-9F80-4EAC-9F70-E2F5BC283F6E}">
      <dgm:prSet/>
      <dgm:spPr/>
      <dgm:t>
        <a:bodyPr/>
        <a:lstStyle/>
        <a:p>
          <a:pPr rtl="1"/>
          <a:endParaRPr lang="fa-IR"/>
        </a:p>
      </dgm:t>
    </dgm:pt>
    <dgm:pt modelId="{464B6FEA-2F74-4654-BD1D-F5086DC70CA1}" type="sibTrans" cxnId="{AAAEC888-9F80-4EAC-9F70-E2F5BC283F6E}">
      <dgm:prSet/>
      <dgm:spPr/>
      <dgm:t>
        <a:bodyPr/>
        <a:lstStyle/>
        <a:p>
          <a:pPr rtl="1"/>
          <a:endParaRPr lang="fa-IR"/>
        </a:p>
      </dgm:t>
    </dgm:pt>
    <dgm:pt modelId="{351C6256-AE6E-4162-91AC-40B090ACA042}">
      <dgm:prSet phldrT="[Text]"/>
      <dgm:spPr/>
      <dgm:t>
        <a:bodyPr/>
        <a:lstStyle/>
        <a:p>
          <a:pPr rtl="1"/>
          <a:r>
            <a:rPr lang="fa-IR" dirty="0" smtClean="0"/>
            <a:t>خرد گرائی</a:t>
          </a:r>
          <a:endParaRPr lang="fa-IR" dirty="0"/>
        </a:p>
      </dgm:t>
    </dgm:pt>
    <dgm:pt modelId="{F1E60F21-4D4A-4CA2-A9DC-29CEBFAD85A9}" type="parTrans" cxnId="{FC1E7085-331B-4C3E-AEE6-FE4CFD8E11CE}">
      <dgm:prSet/>
      <dgm:spPr/>
      <dgm:t>
        <a:bodyPr/>
        <a:lstStyle/>
        <a:p>
          <a:pPr rtl="1"/>
          <a:endParaRPr lang="fa-IR"/>
        </a:p>
      </dgm:t>
    </dgm:pt>
    <dgm:pt modelId="{1EB656D5-6BBD-4658-BCE6-927D1738C556}" type="sibTrans" cxnId="{FC1E7085-331B-4C3E-AEE6-FE4CFD8E11CE}">
      <dgm:prSet/>
      <dgm:spPr/>
      <dgm:t>
        <a:bodyPr/>
        <a:lstStyle/>
        <a:p>
          <a:pPr rtl="1"/>
          <a:endParaRPr lang="fa-IR"/>
        </a:p>
      </dgm:t>
    </dgm:pt>
    <dgm:pt modelId="{AB3B778F-94F9-43A9-8E6F-2109E0E40E88}">
      <dgm:prSet phldrT="[Text]"/>
      <dgm:spPr/>
      <dgm:t>
        <a:bodyPr/>
        <a:lstStyle/>
        <a:p>
          <a:pPr rtl="1"/>
          <a:r>
            <a:rPr lang="fa-IR" dirty="0" smtClean="0"/>
            <a:t>علیت</a:t>
          </a:r>
          <a:endParaRPr lang="fa-IR" dirty="0"/>
        </a:p>
      </dgm:t>
    </dgm:pt>
    <dgm:pt modelId="{90F3077C-9EEA-4EEB-B7F3-672245CD5AEA}" type="parTrans" cxnId="{EE23C6A7-08F6-4AC1-BC3A-A3F9FB4F84C4}">
      <dgm:prSet/>
      <dgm:spPr/>
      <dgm:t>
        <a:bodyPr/>
        <a:lstStyle/>
        <a:p>
          <a:pPr rtl="1"/>
          <a:endParaRPr lang="fa-IR"/>
        </a:p>
      </dgm:t>
    </dgm:pt>
    <dgm:pt modelId="{6E19FC83-7B8F-4241-934B-9B6BADC0F427}" type="sibTrans" cxnId="{EE23C6A7-08F6-4AC1-BC3A-A3F9FB4F84C4}">
      <dgm:prSet/>
      <dgm:spPr/>
      <dgm:t>
        <a:bodyPr/>
        <a:lstStyle/>
        <a:p>
          <a:pPr rtl="1"/>
          <a:endParaRPr lang="fa-IR"/>
        </a:p>
      </dgm:t>
    </dgm:pt>
    <dgm:pt modelId="{84694D0F-721B-47A9-9E16-389E4308EC50}">
      <dgm:prSet phldrT="[Text]"/>
      <dgm:spPr/>
      <dgm:t>
        <a:bodyPr/>
        <a:lstStyle/>
        <a:p>
          <a:pPr rtl="1"/>
          <a:r>
            <a:rPr lang="fa-IR" dirty="0" smtClean="0"/>
            <a:t>غایت</a:t>
          </a:r>
          <a:endParaRPr lang="fa-IR" dirty="0"/>
        </a:p>
      </dgm:t>
    </dgm:pt>
    <dgm:pt modelId="{7B35B6EE-D765-424C-8E10-6ADA2D87AFA1}" type="parTrans" cxnId="{EFFD34C4-EBEC-4D9E-9A6B-0E1255C959B4}">
      <dgm:prSet/>
      <dgm:spPr/>
      <dgm:t>
        <a:bodyPr/>
        <a:lstStyle/>
        <a:p>
          <a:pPr rtl="1"/>
          <a:endParaRPr lang="fa-IR"/>
        </a:p>
      </dgm:t>
    </dgm:pt>
    <dgm:pt modelId="{58B6500E-DEF9-42B6-93C4-50098FFB625F}" type="sibTrans" cxnId="{EFFD34C4-EBEC-4D9E-9A6B-0E1255C959B4}">
      <dgm:prSet/>
      <dgm:spPr/>
      <dgm:t>
        <a:bodyPr/>
        <a:lstStyle/>
        <a:p>
          <a:pPr rtl="1"/>
          <a:endParaRPr lang="fa-IR"/>
        </a:p>
      </dgm:t>
    </dgm:pt>
    <dgm:pt modelId="{4F61CD00-1983-41DC-92EB-7E2A46CA68A1}">
      <dgm:prSet phldrT="[Text]"/>
      <dgm:spPr/>
      <dgm:t>
        <a:bodyPr/>
        <a:lstStyle/>
        <a:p>
          <a:pPr rtl="1"/>
          <a:r>
            <a:rPr lang="fa-IR" dirty="0" smtClean="0"/>
            <a:t>لذت گرائی</a:t>
          </a:r>
          <a:endParaRPr lang="fa-IR" dirty="0"/>
        </a:p>
      </dgm:t>
    </dgm:pt>
    <dgm:pt modelId="{C260DD49-96CE-49B1-B2B4-4C25F9B994B8}" type="parTrans" cxnId="{7116053F-36D2-4FA0-82AC-D2DFF40791AB}">
      <dgm:prSet/>
      <dgm:spPr/>
      <dgm:t>
        <a:bodyPr/>
        <a:lstStyle/>
        <a:p>
          <a:pPr rtl="1"/>
          <a:endParaRPr lang="fa-IR"/>
        </a:p>
      </dgm:t>
    </dgm:pt>
    <dgm:pt modelId="{31F48842-D9CA-481A-ABC5-954F9C59537F}" type="sibTrans" cxnId="{7116053F-36D2-4FA0-82AC-D2DFF40791AB}">
      <dgm:prSet/>
      <dgm:spPr/>
      <dgm:t>
        <a:bodyPr/>
        <a:lstStyle/>
        <a:p>
          <a:pPr rtl="1"/>
          <a:endParaRPr lang="fa-IR"/>
        </a:p>
      </dgm:t>
    </dgm:pt>
    <dgm:pt modelId="{196E2C8E-EEFB-4941-953D-279E0048B207}">
      <dgm:prSet phldrT="[Text]"/>
      <dgm:spPr/>
      <dgm:t>
        <a:bodyPr/>
        <a:lstStyle/>
        <a:p>
          <a:pPr rtl="1"/>
          <a:r>
            <a:rPr lang="fa-IR" dirty="0" smtClean="0"/>
            <a:t>تناقض</a:t>
          </a:r>
          <a:endParaRPr lang="fa-IR" dirty="0"/>
        </a:p>
      </dgm:t>
    </dgm:pt>
    <dgm:pt modelId="{3CEF4C25-AA22-435C-B82B-FCE7F8073111}" type="parTrans" cxnId="{9FE57091-FAD9-457C-816F-B7ED4831DF61}">
      <dgm:prSet/>
      <dgm:spPr/>
      <dgm:t>
        <a:bodyPr/>
        <a:lstStyle/>
        <a:p>
          <a:pPr rtl="1"/>
          <a:endParaRPr lang="fa-IR"/>
        </a:p>
      </dgm:t>
    </dgm:pt>
    <dgm:pt modelId="{E414A58F-6344-4641-A3C9-4A29AA3A8CD2}" type="sibTrans" cxnId="{9FE57091-FAD9-457C-816F-B7ED4831DF61}">
      <dgm:prSet/>
      <dgm:spPr/>
      <dgm:t>
        <a:bodyPr/>
        <a:lstStyle/>
        <a:p>
          <a:pPr rtl="1"/>
          <a:endParaRPr lang="fa-IR"/>
        </a:p>
      </dgm:t>
    </dgm:pt>
    <dgm:pt modelId="{CBDA7150-EC18-4BDF-AE02-F3B6F4FAF4A6}">
      <dgm:prSet phldrT="[Text]"/>
      <dgm:spPr/>
      <dgm:t>
        <a:bodyPr/>
        <a:lstStyle/>
        <a:p>
          <a:pPr rtl="1"/>
          <a:r>
            <a:rPr lang="fa-IR" dirty="0" smtClean="0"/>
            <a:t>هوهویت</a:t>
          </a:r>
          <a:endParaRPr lang="fa-IR" dirty="0"/>
        </a:p>
      </dgm:t>
    </dgm:pt>
    <dgm:pt modelId="{0A0BB9EB-89FA-4435-B2BA-78364682C978}" type="parTrans" cxnId="{7FF50EB9-AE0C-46B8-9BE7-FE69311268B0}">
      <dgm:prSet/>
      <dgm:spPr/>
      <dgm:t>
        <a:bodyPr/>
        <a:lstStyle/>
        <a:p>
          <a:pPr rtl="1"/>
          <a:endParaRPr lang="fa-IR"/>
        </a:p>
      </dgm:t>
    </dgm:pt>
    <dgm:pt modelId="{975027E7-584E-49B1-8318-AA855DBB7C1E}" type="sibTrans" cxnId="{7FF50EB9-AE0C-46B8-9BE7-FE69311268B0}">
      <dgm:prSet/>
      <dgm:spPr/>
      <dgm:t>
        <a:bodyPr/>
        <a:lstStyle/>
        <a:p>
          <a:pPr rtl="1"/>
          <a:endParaRPr lang="fa-IR"/>
        </a:p>
      </dgm:t>
    </dgm:pt>
    <dgm:pt modelId="{0B043076-101D-40C2-8194-CFB690760606}" type="pres">
      <dgm:prSet presAssocID="{9D38C477-E157-4434-A6A0-DB9EECA9AEE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F4E761-1EE2-4680-A865-0D4BBA50D0C3}" type="pres">
      <dgm:prSet presAssocID="{D6A5A579-55CD-467A-9591-698C6EE5779A}" presName="linNode" presStyleCnt="0"/>
      <dgm:spPr/>
    </dgm:pt>
    <dgm:pt modelId="{B2A058DE-A487-40E9-9541-1A66ED9AEDE9}" type="pres">
      <dgm:prSet presAssocID="{D6A5A579-55CD-467A-9591-698C6EE5779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CA2D3-7082-4547-B193-4F8CD7C4A4EB}" type="pres">
      <dgm:prSet presAssocID="{D6A5A579-55CD-467A-9591-698C6EE5779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D115725-8200-4734-97B9-026B0A59633E}" type="pres">
      <dgm:prSet presAssocID="{155E81CA-EE02-461D-AB6D-8C7233897F5C}" presName="spacing" presStyleCnt="0"/>
      <dgm:spPr/>
    </dgm:pt>
    <dgm:pt modelId="{FA8C5249-51C6-4EDC-BED1-4567FC02F9AF}" type="pres">
      <dgm:prSet presAssocID="{351C6256-AE6E-4162-91AC-40B090ACA042}" presName="linNode" presStyleCnt="0"/>
      <dgm:spPr/>
    </dgm:pt>
    <dgm:pt modelId="{302708CA-37D4-47CA-8F76-4490F4BDC9BF}" type="pres">
      <dgm:prSet presAssocID="{351C6256-AE6E-4162-91AC-40B090ACA04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B8A8F72-5152-4C62-BAB1-A157F33AFBC5}" type="pres">
      <dgm:prSet presAssocID="{351C6256-AE6E-4162-91AC-40B090ACA04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903B5E-9706-4C04-80AE-CD217B1430E9}" type="presOf" srcId="{9D38C477-E157-4434-A6A0-DB9EECA9AEE4}" destId="{0B043076-101D-40C2-8194-CFB690760606}" srcOrd="0" destOrd="0" presId="urn:microsoft.com/office/officeart/2005/8/layout/vList6"/>
    <dgm:cxn modelId="{3BFE0BFD-1169-435E-A404-66551C0AFCA0}" srcId="{9D38C477-E157-4434-A6A0-DB9EECA9AEE4}" destId="{D6A5A579-55CD-467A-9591-698C6EE5779A}" srcOrd="0" destOrd="0" parTransId="{A1F862F1-0E89-4B2E-A7E6-03E1CDD26D11}" sibTransId="{155E81CA-EE02-461D-AB6D-8C7233897F5C}"/>
    <dgm:cxn modelId="{EFFD34C4-EBEC-4D9E-9A6B-0E1255C959B4}" srcId="{351C6256-AE6E-4162-91AC-40B090ACA042}" destId="{84694D0F-721B-47A9-9E16-389E4308EC50}" srcOrd="3" destOrd="0" parTransId="{7B35B6EE-D765-424C-8E10-6ADA2D87AFA1}" sibTransId="{58B6500E-DEF9-42B6-93C4-50098FFB625F}"/>
    <dgm:cxn modelId="{7116053F-36D2-4FA0-82AC-D2DFF40791AB}" srcId="{D6A5A579-55CD-467A-9591-698C6EE5779A}" destId="{4F61CD00-1983-41DC-92EB-7E2A46CA68A1}" srcOrd="1" destOrd="0" parTransId="{C260DD49-96CE-49B1-B2B4-4C25F9B994B8}" sibTransId="{31F48842-D9CA-481A-ABC5-954F9C59537F}"/>
    <dgm:cxn modelId="{4D57A303-E74E-4DAC-88FC-F4A402AC3006}" type="presOf" srcId="{84694D0F-721B-47A9-9E16-389E4308EC50}" destId="{9B8A8F72-5152-4C62-BAB1-A157F33AFBC5}" srcOrd="0" destOrd="3" presId="urn:microsoft.com/office/officeart/2005/8/layout/vList6"/>
    <dgm:cxn modelId="{B8075957-7AF7-4013-B567-D45250AEEB16}" type="presOf" srcId="{196E2C8E-EEFB-4941-953D-279E0048B207}" destId="{9B8A8F72-5152-4C62-BAB1-A157F33AFBC5}" srcOrd="0" destOrd="1" presId="urn:microsoft.com/office/officeart/2005/8/layout/vList6"/>
    <dgm:cxn modelId="{DC43D1CF-B211-459D-AD08-5DB48948C996}" srcId="{D6A5A579-55CD-467A-9591-698C6EE5779A}" destId="{BE86F66A-3029-49AC-9F1A-3F1E80DE25C4}" srcOrd="0" destOrd="0" parTransId="{63E764A2-A372-4FB4-8F74-8E353FE49407}" sibTransId="{9D92EDFA-3696-4092-A4D9-771F09DE1B84}"/>
    <dgm:cxn modelId="{AAAEC888-9F80-4EAC-9F70-E2F5BC283F6E}" srcId="{D6A5A579-55CD-467A-9591-698C6EE5779A}" destId="{4D2B210D-942B-48CD-81B4-B44A7C0D3245}" srcOrd="2" destOrd="0" parTransId="{04E13BB4-E97F-44F5-9D67-9F2DE2295C94}" sibTransId="{464B6FEA-2F74-4654-BD1D-F5086DC70CA1}"/>
    <dgm:cxn modelId="{D94F973F-66A8-4905-B099-3445EB43656F}" type="presOf" srcId="{BE86F66A-3029-49AC-9F1A-3F1E80DE25C4}" destId="{F3BCA2D3-7082-4547-B193-4F8CD7C4A4EB}" srcOrd="0" destOrd="0" presId="urn:microsoft.com/office/officeart/2005/8/layout/vList6"/>
    <dgm:cxn modelId="{8A37A950-FBB0-4B16-AC0F-F6DA50E25AF1}" type="presOf" srcId="{4D2B210D-942B-48CD-81B4-B44A7C0D3245}" destId="{F3BCA2D3-7082-4547-B193-4F8CD7C4A4EB}" srcOrd="0" destOrd="2" presId="urn:microsoft.com/office/officeart/2005/8/layout/vList6"/>
    <dgm:cxn modelId="{504C26DA-1E5C-4A4E-BCB6-2ADEA66E0F46}" type="presOf" srcId="{CBDA7150-EC18-4BDF-AE02-F3B6F4FAF4A6}" destId="{9B8A8F72-5152-4C62-BAB1-A157F33AFBC5}" srcOrd="0" destOrd="2" presId="urn:microsoft.com/office/officeart/2005/8/layout/vList6"/>
    <dgm:cxn modelId="{EE23C6A7-08F6-4AC1-BC3A-A3F9FB4F84C4}" srcId="{351C6256-AE6E-4162-91AC-40B090ACA042}" destId="{AB3B778F-94F9-43A9-8E6F-2109E0E40E88}" srcOrd="0" destOrd="0" parTransId="{90F3077C-9EEA-4EEB-B7F3-672245CD5AEA}" sibTransId="{6E19FC83-7B8F-4241-934B-9B6BADC0F427}"/>
    <dgm:cxn modelId="{CFACFCD8-0786-4FA6-BDB6-58AE6FEE3E98}" type="presOf" srcId="{4F61CD00-1983-41DC-92EB-7E2A46CA68A1}" destId="{F3BCA2D3-7082-4547-B193-4F8CD7C4A4EB}" srcOrd="0" destOrd="1" presId="urn:microsoft.com/office/officeart/2005/8/layout/vList6"/>
    <dgm:cxn modelId="{9E8B13DD-4D67-4799-87B8-AD3A1279E976}" type="presOf" srcId="{AB3B778F-94F9-43A9-8E6F-2109E0E40E88}" destId="{9B8A8F72-5152-4C62-BAB1-A157F33AFBC5}" srcOrd="0" destOrd="0" presId="urn:microsoft.com/office/officeart/2005/8/layout/vList6"/>
    <dgm:cxn modelId="{FC1E7085-331B-4C3E-AEE6-FE4CFD8E11CE}" srcId="{9D38C477-E157-4434-A6A0-DB9EECA9AEE4}" destId="{351C6256-AE6E-4162-91AC-40B090ACA042}" srcOrd="1" destOrd="0" parTransId="{F1E60F21-4D4A-4CA2-A9DC-29CEBFAD85A9}" sibTransId="{1EB656D5-6BBD-4658-BCE6-927D1738C556}"/>
    <dgm:cxn modelId="{7FF50EB9-AE0C-46B8-9BE7-FE69311268B0}" srcId="{351C6256-AE6E-4162-91AC-40B090ACA042}" destId="{CBDA7150-EC18-4BDF-AE02-F3B6F4FAF4A6}" srcOrd="2" destOrd="0" parTransId="{0A0BB9EB-89FA-4435-B2BA-78364682C978}" sibTransId="{975027E7-584E-49B1-8318-AA855DBB7C1E}"/>
    <dgm:cxn modelId="{846252DA-7670-4F70-AAF8-ADFCF922BC7A}" type="presOf" srcId="{351C6256-AE6E-4162-91AC-40B090ACA042}" destId="{302708CA-37D4-47CA-8F76-4490F4BDC9BF}" srcOrd="0" destOrd="0" presId="urn:microsoft.com/office/officeart/2005/8/layout/vList6"/>
    <dgm:cxn modelId="{9FE57091-FAD9-457C-816F-B7ED4831DF61}" srcId="{351C6256-AE6E-4162-91AC-40B090ACA042}" destId="{196E2C8E-EEFB-4941-953D-279E0048B207}" srcOrd="1" destOrd="0" parTransId="{3CEF4C25-AA22-435C-B82B-FCE7F8073111}" sibTransId="{E414A58F-6344-4641-A3C9-4A29AA3A8CD2}"/>
    <dgm:cxn modelId="{7F8A2871-5016-4D99-8A4C-732DFB183E95}" type="presOf" srcId="{D6A5A579-55CD-467A-9591-698C6EE5779A}" destId="{B2A058DE-A487-40E9-9541-1A66ED9AEDE9}" srcOrd="0" destOrd="0" presId="urn:microsoft.com/office/officeart/2005/8/layout/vList6"/>
    <dgm:cxn modelId="{DCB8E161-681D-4C8B-A071-DED508E904A8}" type="presParOf" srcId="{0B043076-101D-40C2-8194-CFB690760606}" destId="{7CF4E761-1EE2-4680-A865-0D4BBA50D0C3}" srcOrd="0" destOrd="0" presId="urn:microsoft.com/office/officeart/2005/8/layout/vList6"/>
    <dgm:cxn modelId="{1A57BE4C-E76D-4483-9D3A-1F4784CD1DCA}" type="presParOf" srcId="{7CF4E761-1EE2-4680-A865-0D4BBA50D0C3}" destId="{B2A058DE-A487-40E9-9541-1A66ED9AEDE9}" srcOrd="0" destOrd="0" presId="urn:microsoft.com/office/officeart/2005/8/layout/vList6"/>
    <dgm:cxn modelId="{CD332375-F443-4DF4-8D52-BD0EB80FB798}" type="presParOf" srcId="{7CF4E761-1EE2-4680-A865-0D4BBA50D0C3}" destId="{F3BCA2D3-7082-4547-B193-4F8CD7C4A4EB}" srcOrd="1" destOrd="0" presId="urn:microsoft.com/office/officeart/2005/8/layout/vList6"/>
    <dgm:cxn modelId="{C139A7A7-C051-4E6E-926C-9BF456F70A80}" type="presParOf" srcId="{0B043076-101D-40C2-8194-CFB690760606}" destId="{DD115725-8200-4734-97B9-026B0A59633E}" srcOrd="1" destOrd="0" presId="urn:microsoft.com/office/officeart/2005/8/layout/vList6"/>
    <dgm:cxn modelId="{3B3794A0-7BE1-4FF3-96F9-E2603C0D42FE}" type="presParOf" srcId="{0B043076-101D-40C2-8194-CFB690760606}" destId="{FA8C5249-51C6-4EDC-BED1-4567FC02F9AF}" srcOrd="2" destOrd="0" presId="urn:microsoft.com/office/officeart/2005/8/layout/vList6"/>
    <dgm:cxn modelId="{3BA95F64-2D06-4BA2-8B25-E1095C995A93}" type="presParOf" srcId="{FA8C5249-51C6-4EDC-BED1-4567FC02F9AF}" destId="{302708CA-37D4-47CA-8F76-4490F4BDC9BF}" srcOrd="0" destOrd="0" presId="urn:microsoft.com/office/officeart/2005/8/layout/vList6"/>
    <dgm:cxn modelId="{B3EB6FC9-30EE-4286-812B-F91602D96111}" type="presParOf" srcId="{FA8C5249-51C6-4EDC-BED1-4567FC02F9AF}" destId="{9B8A8F72-5152-4C62-BAB1-A157F33AFBC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7BB50-7435-4617-A1FE-8100F2B36D36}">
      <dsp:nvSpPr>
        <dsp:cNvPr id="0" name=""/>
        <dsp:cNvSpPr/>
      </dsp:nvSpPr>
      <dsp:spPr>
        <a:xfrm>
          <a:off x="2859552" y="1007733"/>
          <a:ext cx="2510495" cy="25104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900" kern="1200" dirty="0" smtClean="0"/>
            <a:t>بدن انسان</a:t>
          </a:r>
          <a:endParaRPr lang="en-US" sz="5900" kern="1200" dirty="0"/>
        </a:p>
      </dsp:txBody>
      <dsp:txXfrm>
        <a:off x="3227205" y="1375386"/>
        <a:ext cx="1775189" cy="1775189"/>
      </dsp:txXfrm>
    </dsp:sp>
    <dsp:sp modelId="{741921A6-F4D0-47D3-91E5-20AF200A027A}">
      <dsp:nvSpPr>
        <dsp:cNvPr id="0" name=""/>
        <dsp:cNvSpPr/>
      </dsp:nvSpPr>
      <dsp:spPr>
        <a:xfrm>
          <a:off x="3487176" y="448"/>
          <a:ext cx="1255247" cy="1255247"/>
        </a:xfrm>
        <a:prstGeom prst="ellipse">
          <a:avLst/>
        </a:prstGeom>
        <a:solidFill>
          <a:schemeClr val="accent5">
            <a:alpha val="50000"/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نچرالیسم</a:t>
          </a:r>
          <a:endParaRPr lang="en-US" sz="2300" kern="1200" dirty="0"/>
        </a:p>
      </dsp:txBody>
      <dsp:txXfrm>
        <a:off x="3671003" y="184275"/>
        <a:ext cx="887593" cy="887593"/>
      </dsp:txXfrm>
    </dsp:sp>
    <dsp:sp modelId="{25D4D5E7-E81F-4B74-8230-5CF84004BAF7}">
      <dsp:nvSpPr>
        <dsp:cNvPr id="0" name=""/>
        <dsp:cNvSpPr/>
      </dsp:nvSpPr>
      <dsp:spPr>
        <a:xfrm>
          <a:off x="5122085" y="1635357"/>
          <a:ext cx="1255247" cy="1255247"/>
        </a:xfrm>
        <a:prstGeom prst="ellipse">
          <a:avLst/>
        </a:prstGeom>
        <a:solidFill>
          <a:schemeClr val="accent5">
            <a:alpha val="50000"/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ویژگی های فنی</a:t>
          </a:r>
          <a:endParaRPr lang="en-US" sz="2300" kern="1200" dirty="0"/>
        </a:p>
      </dsp:txBody>
      <dsp:txXfrm>
        <a:off x="5305912" y="1819184"/>
        <a:ext cx="887593" cy="887593"/>
      </dsp:txXfrm>
    </dsp:sp>
    <dsp:sp modelId="{C1DE5468-CCFE-4B0D-B8E2-8397E9A1A68F}">
      <dsp:nvSpPr>
        <dsp:cNvPr id="0" name=""/>
        <dsp:cNvSpPr/>
      </dsp:nvSpPr>
      <dsp:spPr>
        <a:xfrm>
          <a:off x="3487176" y="3270267"/>
          <a:ext cx="1255247" cy="1255247"/>
        </a:xfrm>
        <a:prstGeom prst="ellipse">
          <a:avLst/>
        </a:prstGeom>
        <a:solidFill>
          <a:schemeClr val="accent5">
            <a:alpha val="50000"/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اومانیسم</a:t>
          </a:r>
          <a:endParaRPr lang="en-US" sz="2300" kern="1200" dirty="0"/>
        </a:p>
      </dsp:txBody>
      <dsp:txXfrm>
        <a:off x="3671003" y="3454094"/>
        <a:ext cx="887593" cy="887593"/>
      </dsp:txXfrm>
    </dsp:sp>
    <dsp:sp modelId="{B1875CFB-D870-4EAC-B411-202C5ACE0FA2}">
      <dsp:nvSpPr>
        <dsp:cNvPr id="0" name=""/>
        <dsp:cNvSpPr/>
      </dsp:nvSpPr>
      <dsp:spPr>
        <a:xfrm>
          <a:off x="1852266" y="1635357"/>
          <a:ext cx="1255247" cy="1255247"/>
        </a:xfrm>
        <a:prstGeom prst="ellipse">
          <a:avLst/>
        </a:prstGeom>
        <a:solidFill>
          <a:schemeClr val="accent5">
            <a:alpha val="50000"/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زیبا شناختی</a:t>
          </a:r>
          <a:endParaRPr lang="en-US" sz="2300" kern="1200" dirty="0"/>
        </a:p>
      </dsp:txBody>
      <dsp:txXfrm>
        <a:off x="2036093" y="1819184"/>
        <a:ext cx="887593" cy="8875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CA2D3-7082-4547-B193-4F8CD7C4A4EB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خود مداری</a:t>
          </a:r>
          <a:endParaRPr lang="fa-IR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لذت گرائی</a:t>
          </a:r>
          <a:endParaRPr lang="fa-IR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فایده گرائی</a:t>
          </a:r>
          <a:endParaRPr lang="fa-IR" sz="2600" kern="1200" dirty="0"/>
        </a:p>
      </dsp:txBody>
      <dsp:txXfrm>
        <a:off x="3291839" y="269889"/>
        <a:ext cx="4129750" cy="1616020"/>
      </dsp:txXfrm>
    </dsp:sp>
    <dsp:sp modelId="{B2A058DE-A487-40E9-9541-1A66ED9AEDE9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lvl="0" algn="ctr" defTabSz="2844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400" kern="1200" dirty="0" smtClean="0"/>
            <a:t>انسان گرائی</a:t>
          </a:r>
          <a:endParaRPr lang="fa-IR" sz="6400" kern="1200" dirty="0"/>
        </a:p>
      </dsp:txBody>
      <dsp:txXfrm>
        <a:off x="105183" y="105735"/>
        <a:ext cx="3081474" cy="1944328"/>
      </dsp:txXfrm>
    </dsp:sp>
    <dsp:sp modelId="{9B8A8F72-5152-4C62-BAB1-A157F33AFBC5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علیت</a:t>
          </a:r>
          <a:endParaRPr lang="fa-IR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تناقض</a:t>
          </a:r>
          <a:endParaRPr lang="fa-IR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هوهویت</a:t>
          </a:r>
          <a:endParaRPr lang="fa-IR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600" kern="1200" dirty="0" smtClean="0"/>
            <a:t>غایت</a:t>
          </a:r>
          <a:endParaRPr lang="fa-IR" sz="2600" kern="1200" dirty="0"/>
        </a:p>
      </dsp:txBody>
      <dsp:txXfrm>
        <a:off x="3291839" y="2640053"/>
        <a:ext cx="4129750" cy="1616020"/>
      </dsp:txXfrm>
    </dsp:sp>
    <dsp:sp modelId="{302708CA-37D4-47CA-8F76-4490F4BDC9B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3840" tIns="121920" rIns="243840" bIns="121920" numCol="1" spcCol="1270" anchor="ctr" anchorCtr="0">
          <a:noAutofit/>
        </a:bodyPr>
        <a:lstStyle/>
        <a:p>
          <a:pPr lvl="0" algn="ctr" defTabSz="2844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400" kern="1200" dirty="0" smtClean="0"/>
            <a:t>خرد گرائی</a:t>
          </a:r>
          <a:endParaRPr lang="fa-IR" sz="6400" kern="1200" dirty="0"/>
        </a:p>
      </dsp:txBody>
      <dsp:txXfrm>
        <a:off x="105183" y="2475899"/>
        <a:ext cx="3081474" cy="19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637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800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122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926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708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842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083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234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23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730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709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D65E-78DA-4A04-9370-8841DA6E42E8}" type="datetimeFigureOut">
              <a:rPr lang="fa-IR" smtClean="0"/>
              <a:t>1445/10/21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9E4BB-88AC-4C89-A3DD-8EA03A3D9D5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278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سرفصل‌ها ، اهداف و منابع درس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mtClean="0"/>
              <a:t>تاریخ اروپا از رنسانس تا انقلاب فرانسه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7716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فصل اول رنسانس</a:t>
            </a:r>
            <a:r>
              <a:rPr lang="fa-IR" dirty="0"/>
              <a:t>.</a:t>
            </a:r>
            <a:r>
              <a:rPr lang="en-US" dirty="0" smtClean="0"/>
              <a:t>Renaissance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 smtClean="0">
                <a:cs typeface="B Lotus" panose="00000400000000000000" pitchFamily="2" charset="-78"/>
              </a:rPr>
              <a:t>با </a:t>
            </a:r>
            <a:r>
              <a:rPr lang="fa-IR" dirty="0">
                <a:cs typeface="B Lotus" panose="00000400000000000000" pitchFamily="2" charset="-78"/>
              </a:rPr>
              <a:t>این حال رنسانس انقطاع ناگهانی و یک باره از گذشته نبود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بسیاری </a:t>
            </a:r>
            <a:r>
              <a:rPr lang="fa-IR" dirty="0">
                <a:cs typeface="B Lotus" panose="00000400000000000000" pitchFamily="2" charset="-78"/>
              </a:rPr>
              <a:t>از جنبه‌های سیاسی، اقتصادی و حیات اجتماعی روندهای پیشین تداوم یافت و به تدریج تغییر کرد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رنسانس </a:t>
            </a:r>
            <a:r>
              <a:rPr lang="fa-IR" dirty="0">
                <a:cs typeface="B Lotus" panose="00000400000000000000" pitchFamily="2" charset="-78"/>
              </a:rPr>
              <a:t>محصول تحول تدریجی بود که از اواسط قرن 14 تا اواسط قرن 16 اروپا را فراگرفت. </a:t>
            </a:r>
            <a:endParaRPr lang="fa-IR" dirty="0" smtClean="0">
              <a:cs typeface="B Lotus" panose="00000400000000000000" pitchFamily="2" charset="-78"/>
            </a:endParaRP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سرانجام </a:t>
            </a:r>
            <a:r>
              <a:rPr lang="fa-IR" dirty="0">
                <a:cs typeface="B Lotus" panose="00000400000000000000" pitchFamily="2" charset="-78"/>
              </a:rPr>
              <a:t>در 1860 یاکوب بورخهارت </a:t>
            </a:r>
            <a:r>
              <a:rPr lang="en-US" dirty="0">
                <a:cs typeface="B Lotus" panose="00000400000000000000" pitchFamily="2" charset="-78"/>
              </a:rPr>
              <a:t>Jacob </a:t>
            </a:r>
            <a:r>
              <a:rPr lang="en-US" dirty="0" err="1">
                <a:cs typeface="B Lotus" panose="00000400000000000000" pitchFamily="2" charset="-78"/>
              </a:rPr>
              <a:t>Burckhart</a:t>
            </a:r>
            <a:r>
              <a:rPr lang="en-US" dirty="0">
                <a:cs typeface="B Lotus" panose="00000400000000000000" pitchFamily="2" charset="-78"/>
              </a:rPr>
              <a:t> </a:t>
            </a:r>
            <a:r>
              <a:rPr lang="fa-IR" dirty="0" smtClean="0">
                <a:cs typeface="B Lotus" panose="00000400000000000000" pitchFamily="2" charset="-78"/>
              </a:rPr>
              <a:t> مفهوم </a:t>
            </a:r>
            <a:r>
              <a:rPr lang="fa-IR" dirty="0">
                <a:cs typeface="B Lotus" panose="00000400000000000000" pitchFamily="2" charset="-78"/>
              </a:rPr>
              <a:t>جدید رنسانس را در ذهن مردم نشاند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840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فلورانس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>
                <a:solidFill>
                  <a:srgbClr val="FF0000"/>
                </a:solidFill>
                <a:cs typeface="B Lotus" panose="00000400000000000000" pitchFamily="2" charset="-78"/>
              </a:rPr>
              <a:t>چرا این </a:t>
            </a:r>
            <a:r>
              <a:rPr lang="fa-IR" sz="4400" dirty="0">
                <a:solidFill>
                  <a:srgbClr val="FF0000"/>
                </a:solidFill>
                <a:cs typeface="B Lotus" panose="00000400000000000000" pitchFamily="2" charset="-78"/>
              </a:rPr>
              <a:t>شهر پیشگام رنسانس اروپایی </a:t>
            </a:r>
            <a:r>
              <a:rPr lang="fa-IR" sz="4400" dirty="0">
                <a:solidFill>
                  <a:srgbClr val="FF0000"/>
                </a:solidFill>
                <a:cs typeface="B Lotus" panose="00000400000000000000" pitchFamily="2" charset="-78"/>
              </a:rPr>
              <a:t>بود ؟</a:t>
            </a:r>
            <a:endParaRPr lang="en-US" sz="4400" dirty="0">
              <a:solidFill>
                <a:srgbClr val="FF0000"/>
              </a:solidFill>
              <a:cs typeface="B Lotus" panose="00000400000000000000" pitchFamily="2" charset="-78"/>
            </a:endParaRPr>
          </a:p>
          <a:p>
            <a:pPr algn="just"/>
            <a:r>
              <a:rPr lang="fa-IR" sz="4400" dirty="0">
                <a:cs typeface="B Lotus" panose="00000400000000000000" pitchFamily="2" charset="-78"/>
              </a:rPr>
              <a:t>تفوق در امور بازرگانی، تحول سیاسی، رهایی از مرگ سیاه، افزایش ثروت و پیدایش شهرهای مستقل، امکانات تازه ایی برای </a:t>
            </a:r>
            <a:r>
              <a:rPr lang="fa-IR" sz="4400" dirty="0">
                <a:cs typeface="B Lotus" panose="00000400000000000000" pitchFamily="2" charset="-78"/>
              </a:rPr>
              <a:t>بهره وری </a:t>
            </a:r>
            <a:r>
              <a:rPr lang="fa-IR" sz="4400" dirty="0">
                <a:cs typeface="B Lotus" panose="00000400000000000000" pitchFamily="2" charset="-78"/>
              </a:rPr>
              <a:t>از لذات </a:t>
            </a:r>
            <a:r>
              <a:rPr lang="fa-IR" sz="4400" dirty="0">
                <a:cs typeface="B Lotus" panose="00000400000000000000" pitchFamily="2" charset="-78"/>
              </a:rPr>
              <a:t>دنيا </a:t>
            </a:r>
            <a:r>
              <a:rPr lang="fa-IR" sz="4400" dirty="0">
                <a:cs typeface="B Lotus" panose="00000400000000000000" pitchFamily="2" charset="-78"/>
              </a:rPr>
              <a:t>خلق کرد و در نتیجه روحیه دنیاگرایی سربرداشت</a:t>
            </a:r>
            <a:r>
              <a:rPr lang="fa-IR" sz="4400" dirty="0">
                <a:cs typeface="B Lotus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858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فلورانس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>
                <a:cs typeface="B Lotus" panose="00000400000000000000" pitchFamily="2" charset="-78"/>
              </a:rPr>
              <a:t>خاندان </a:t>
            </a:r>
            <a:r>
              <a:rPr lang="fa-IR" sz="4400" dirty="0">
                <a:cs typeface="B Lotus" panose="00000400000000000000" pitchFamily="2" charset="-78"/>
              </a:rPr>
              <a:t>مدیچی توفیق تجاری و سیاسی را همزمان برای فلورانس به ارمغان آورد و این وضع تا پایان سده 15 دوام داشت</a:t>
            </a:r>
            <a:r>
              <a:rPr lang="fa-IR" sz="4400" dirty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sz="4400" dirty="0">
                <a:cs typeface="B Lotus" panose="00000400000000000000" pitchFamily="2" charset="-78"/>
              </a:rPr>
              <a:t>همزمان </a:t>
            </a:r>
            <a:r>
              <a:rPr lang="fa-IR" sz="4400" dirty="0">
                <a:cs typeface="B Lotus" panose="00000400000000000000" pitchFamily="2" charset="-78"/>
              </a:rPr>
              <a:t>با شکسته شدن ابهت کلیسا در اثر فساد داخلی و شقاق کبیر، زمینه‌های تازه ایی از عصیان و نافرمانی علیه سلطه مطلق پاپ فراهم شد</a:t>
            </a:r>
            <a:r>
              <a:rPr lang="fa-IR" sz="4400" dirty="0">
                <a:cs typeface="B Lotus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884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فلورانس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>
                <a:cs typeface="B Lotus" panose="00000400000000000000" pitchFamily="2" charset="-78"/>
              </a:rPr>
              <a:t>انسان </a:t>
            </a:r>
            <a:r>
              <a:rPr lang="fa-IR" sz="4400" dirty="0">
                <a:cs typeface="B Lotus" panose="00000400000000000000" pitchFamily="2" charset="-78"/>
              </a:rPr>
              <a:t>از اسارت کلیسا رها گشت و اصالت پیدا کرد</a:t>
            </a:r>
            <a:r>
              <a:rPr lang="fa-IR" sz="4400" dirty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sz="4400" dirty="0">
                <a:cs typeface="B Lotus" panose="00000400000000000000" pitchFamily="2" charset="-78"/>
              </a:rPr>
              <a:t>در </a:t>
            </a:r>
            <a:r>
              <a:rPr lang="fa-IR" sz="4400" dirty="0">
                <a:cs typeface="B Lotus" panose="00000400000000000000" pitchFamily="2" charset="-78"/>
              </a:rPr>
              <a:t>فلورانس آن زمان این گفته  مکرر به گوش می‌رسید: </a:t>
            </a:r>
            <a:endParaRPr lang="fa-IR" sz="4400" dirty="0">
              <a:cs typeface="B Lotus" panose="00000400000000000000" pitchFamily="2" charset="-78"/>
            </a:endParaRPr>
          </a:p>
          <a:p>
            <a:pPr algn="just"/>
            <a:r>
              <a:rPr lang="fa-IR" sz="4400" b="1" dirty="0">
                <a:cs typeface="B Lotus" panose="00000400000000000000" pitchFamily="2" charset="-78"/>
              </a:rPr>
              <a:t>انسان می‌تواند هر آنچه را که اراده کند محقق </a:t>
            </a:r>
            <a:r>
              <a:rPr lang="fa-IR" sz="4400" b="1" dirty="0">
                <a:cs typeface="B Lotus" panose="00000400000000000000" pitchFamily="2" charset="-78"/>
              </a:rPr>
              <a:t>سازد</a:t>
            </a:r>
          </a:p>
          <a:p>
            <a:pPr algn="just"/>
            <a:r>
              <a:rPr lang="fa-IR" sz="4400" dirty="0">
                <a:cs typeface="B Lotus" panose="00000400000000000000" pitchFamily="2" charset="-78"/>
              </a:rPr>
              <a:t>این بزرگترین آرمان عصر رنسانس بود.</a:t>
            </a:r>
            <a:endParaRPr lang="en-US" sz="4400" dirty="0">
              <a:cs typeface="B Lotus" panose="00000400000000000000" pitchFamily="2" charset="-78"/>
            </a:endParaRPr>
          </a:p>
          <a:p>
            <a:pPr marL="0" indent="0" algn="just">
              <a:buNone/>
            </a:pPr>
            <a:endParaRPr lang="en-US" sz="44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36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فلورانس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>
                <a:cs typeface="B Lotus" panose="00000400000000000000" pitchFamily="2" charset="-78"/>
              </a:rPr>
              <a:t>جالب آنکه پیش از یک سده قبل اندیشمندی ایرانی هم سروده بود : </a:t>
            </a:r>
            <a:r>
              <a:rPr lang="fa-IR" sz="4400" b="1" dirty="0">
                <a:cs typeface="B Lotus" panose="00000400000000000000" pitchFamily="2" charset="-78"/>
              </a:rPr>
              <a:t>هرچیز که دل بدان گراید / گر جهد کنی بدستت آید ( نظامی )</a:t>
            </a:r>
            <a:endParaRPr lang="en-US" sz="4400" dirty="0">
              <a:cs typeface="B Lotus" panose="00000400000000000000" pitchFamily="2" charset="-78"/>
            </a:endParaRPr>
          </a:p>
          <a:p>
            <a:pPr algn="just"/>
            <a:r>
              <a:rPr lang="fa-IR" sz="3600" dirty="0">
                <a:cs typeface="B Lotus" panose="00000400000000000000" pitchFamily="2" charset="-78"/>
              </a:rPr>
              <a:t>رونق </a:t>
            </a:r>
            <a:r>
              <a:rPr lang="fa-IR" sz="3600" dirty="0">
                <a:cs typeface="B Lotus" panose="00000400000000000000" pitchFamily="2" charset="-78"/>
              </a:rPr>
              <a:t>تجارت و انباشت ثروت به اغنیای شمال ایتالیا این امکان را داد که پول خود را صرف هنر و ادبیات کنند.البته هنر و ادبیاتی که از آزادی عمل ایشان دفاع کند و بر دنیا خواهی و سروری این انسان رهیده از قیودات قرون وسطا مهر تایید بزند</a:t>
            </a:r>
            <a:r>
              <a:rPr lang="fa-IR" sz="3600" dirty="0">
                <a:cs typeface="B Lotus" panose="00000400000000000000" pitchFamily="2" charset="-78"/>
              </a:rPr>
              <a:t>.</a:t>
            </a:r>
            <a:endParaRPr lang="en-US" sz="36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3459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Kamran Outline" panose="00000400000000000000" pitchFamily="2" charset="-78"/>
              </a:rPr>
              <a:t>چرا </a:t>
            </a:r>
            <a:r>
              <a:rPr lang="fa-IR" dirty="0">
                <a:solidFill>
                  <a:srgbClr val="FF0000"/>
                </a:solidFill>
                <a:cs typeface="B Kamran Outline" panose="00000400000000000000" pitchFamily="2" charset="-78"/>
              </a:rPr>
              <a:t>رنسانس ابتدا در ادبیات و هنر شکل گرفت ؟</a:t>
            </a:r>
            <a:endParaRPr lang="fa-IR" dirty="0">
              <a:cs typeface="B Kamran Outline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4400" dirty="0">
                <a:cs typeface="B Kamran" panose="00000400000000000000" pitchFamily="2" charset="-78"/>
              </a:rPr>
              <a:t>چون شهر فلورانس در اثر گسترش تجارت و امنیت زمینه های لازم برای پرداختن به ادبیات و هنر را فراهم کرده بود</a:t>
            </a:r>
          </a:p>
          <a:p>
            <a:r>
              <a:rPr lang="fa-IR" sz="4400" dirty="0">
                <a:cs typeface="B Kamran" panose="00000400000000000000" pitchFamily="2" charset="-78"/>
              </a:rPr>
              <a:t>روحیه دنیاگرایی و مذهب گریزی در آن روزگار سبب می شد که ثروتمندان و دولتمندان از آموزه های غیر دینی در ادبیات و مضامین غیر کلیسایی در هنر استقبال کنند.</a:t>
            </a:r>
          </a:p>
          <a:p>
            <a:r>
              <a:rPr lang="fa-IR" sz="4400" dirty="0">
                <a:cs typeface="B Kamran" panose="00000400000000000000" pitchFamily="2" charset="-78"/>
              </a:rPr>
              <a:t>نوزایی در ادبیات و هنر از توجه نخبگان فلورانسی به عشق زمینی و محوریت بدن انسان در آثار هنری نشات گرفت.</a:t>
            </a:r>
            <a:endParaRPr lang="fa-IR" sz="44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6036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نقطه کانونی هنر رنسانس : بدن انسان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029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فصل دوم تحولات علمی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000" dirty="0">
                <a:cs typeface="B Lotus" panose="00000400000000000000" pitchFamily="2" charset="-78"/>
              </a:rPr>
              <a:t>تحولات علمی در اروپای عصر رنسانس با تانی بیشتری روی داد. </a:t>
            </a:r>
            <a:endParaRPr lang="fa-IR" sz="4000" dirty="0">
              <a:cs typeface="B Lotus" panose="00000400000000000000" pitchFamily="2" charset="-78"/>
            </a:endParaRPr>
          </a:p>
          <a:p>
            <a:pPr algn="just"/>
            <a:r>
              <a:rPr lang="fa-IR" sz="4000" dirty="0">
                <a:cs typeface="B Lotus" panose="00000400000000000000" pitchFamily="2" charset="-78"/>
              </a:rPr>
              <a:t>در </a:t>
            </a:r>
            <a:r>
              <a:rPr lang="fa-IR" sz="4000" dirty="0">
                <a:cs typeface="B Lotus" panose="00000400000000000000" pitchFamily="2" charset="-78"/>
              </a:rPr>
              <a:t>طول سده 17 متفکران اروپایی به تدریج قلمرو فعالیت فکری خود </a:t>
            </a:r>
            <a:r>
              <a:rPr lang="fa-IR" sz="4000" dirty="0">
                <a:cs typeface="B Lotus" panose="00000400000000000000" pitchFamily="2" charset="-78"/>
              </a:rPr>
              <a:t>را </a:t>
            </a:r>
            <a:r>
              <a:rPr lang="fa-IR" sz="4000" dirty="0">
                <a:cs typeface="B Lotus" panose="00000400000000000000" pitchFamily="2" charset="-78"/>
              </a:rPr>
              <a:t>از الهیات مسیحی به علوم ریاضی و تجربی تغییر دادند. </a:t>
            </a:r>
            <a:endParaRPr lang="fa-IR" sz="4000" dirty="0">
              <a:cs typeface="B Lotus" panose="00000400000000000000" pitchFamily="2" charset="-78"/>
            </a:endParaRPr>
          </a:p>
          <a:p>
            <a:pPr algn="just"/>
            <a:r>
              <a:rPr lang="fa-IR" sz="4000" dirty="0">
                <a:cs typeface="B Lotus" panose="00000400000000000000" pitchFamily="2" charset="-78"/>
              </a:rPr>
              <a:t>علومی </a:t>
            </a:r>
            <a:r>
              <a:rPr lang="fa-IR" sz="4000" dirty="0">
                <a:cs typeface="B Lotus" panose="00000400000000000000" pitchFamily="2" charset="-78"/>
              </a:rPr>
              <a:t>که اساسا بر مشاهده طبیعت استوار بود، در قلمرو اهمیت و دقت، خیز خارق العاده ایی  برداشت</a:t>
            </a:r>
            <a:r>
              <a:rPr lang="fa-IR" sz="4000" dirty="0">
                <a:cs typeface="B Lotus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741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فصل دوم تحولات علمی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800" dirty="0">
                <a:cs typeface="B Lotus" panose="00000400000000000000" pitchFamily="2" charset="-78"/>
              </a:rPr>
              <a:t>برای </a:t>
            </a:r>
            <a:r>
              <a:rPr lang="fa-IR" sz="4800" dirty="0">
                <a:cs typeface="B Lotus" panose="00000400000000000000" pitchFamily="2" charset="-78"/>
              </a:rPr>
              <a:t>آزمایش پدیده‌ها موسوم به روش علمی یا اسلوب تازه وسیعا مورد استفاه قرار گرفت. </a:t>
            </a:r>
            <a:endParaRPr lang="fa-IR" sz="4800" dirty="0">
              <a:cs typeface="B Lotus" panose="00000400000000000000" pitchFamily="2" charset="-78"/>
            </a:endParaRPr>
          </a:p>
          <a:p>
            <a:pPr algn="just"/>
            <a:r>
              <a:rPr lang="fa-IR" sz="4800" dirty="0">
                <a:cs typeface="B Lotus" panose="00000400000000000000" pitchFamily="2" charset="-78"/>
              </a:rPr>
              <a:t>این </a:t>
            </a:r>
            <a:r>
              <a:rPr lang="fa-IR" sz="4800" dirty="0">
                <a:cs typeface="B Lotus" panose="00000400000000000000" pitchFamily="2" charset="-78"/>
              </a:rPr>
              <a:t>اسلوب از دو عنصر ترکیب می‌شد یکی </a:t>
            </a:r>
            <a:r>
              <a:rPr lang="fa-IR" sz="4800" b="1" i="1" dirty="0">
                <a:cs typeface="B Lotus" panose="00000400000000000000" pitchFamily="2" charset="-78"/>
              </a:rPr>
              <a:t>نظاره گری دقیق</a:t>
            </a:r>
            <a:r>
              <a:rPr lang="fa-IR" sz="4800" dirty="0">
                <a:cs typeface="B Lotus" panose="00000400000000000000" pitchFamily="2" charset="-78"/>
              </a:rPr>
              <a:t> و دیگری </a:t>
            </a:r>
            <a:r>
              <a:rPr lang="fa-IR" sz="4800" b="1" i="1" dirty="0">
                <a:cs typeface="B Lotus" panose="00000400000000000000" pitchFamily="2" charset="-78"/>
              </a:rPr>
              <a:t>تجربه نظامدار براساس نظاره گری</a:t>
            </a:r>
            <a:r>
              <a:rPr lang="fa-IR" sz="4800" dirty="0">
                <a:cs typeface="B Lotus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952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فصل دوم تحولات علمی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>
                <a:cs typeface="B Lotus" panose="00000400000000000000" pitchFamily="2" charset="-78"/>
              </a:rPr>
              <a:t>تفسیر </a:t>
            </a:r>
            <a:r>
              <a:rPr lang="fa-IR" sz="4400" dirty="0">
                <a:cs typeface="B Lotus" panose="00000400000000000000" pitchFamily="2" charset="-78"/>
              </a:rPr>
              <a:t>نتایج تجربه‌های به دست آمده که عمدتا به اندازه گیری ریاضی متکی بود، مجموعا گام نهایی درکسب دانش جدید به شمار آمد.</a:t>
            </a:r>
            <a:endParaRPr lang="en-US" sz="4400" dirty="0">
              <a:cs typeface="B Lotus" panose="00000400000000000000" pitchFamily="2" charset="-78"/>
            </a:endParaRPr>
          </a:p>
          <a:p>
            <a:pPr algn="just"/>
            <a:r>
              <a:rPr lang="fa-IR" sz="4400" b="1" i="1" dirty="0">
                <a:cs typeface="B Lotus" panose="00000400000000000000" pitchFamily="2" charset="-78"/>
              </a:rPr>
              <a:t>مهم ترین پیشرفت علوم مدیون اطلاعات تازه نبود بلکه وقتی حاصل شد که پرسش‌های جدید خود را نمایاندند</a:t>
            </a:r>
            <a:r>
              <a:rPr lang="fa-IR" sz="4400" b="1" i="1" dirty="0">
                <a:cs typeface="B Lotus" panose="00000400000000000000" pitchFamily="2" charset="-78"/>
              </a:rPr>
              <a:t>.</a:t>
            </a:r>
            <a:endParaRPr lang="fa-IR" sz="44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8434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8282" y="248782"/>
            <a:ext cx="8715436" cy="3929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5400" dirty="0">
                <a:cs typeface="B Lotus" pitchFamily="2" charset="-78"/>
              </a:rPr>
              <a:t>تاریخ اروپا از رنسانس تا انقلاب فرانسه</a:t>
            </a:r>
            <a:endParaRPr lang="fa-IR" sz="5400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4100" y="4357694"/>
            <a:ext cx="7143800" cy="19669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fa-IR" dirty="0" smtClean="0">
              <a:cs typeface="B Lotus" pitchFamily="2" charset="-78"/>
            </a:endParaRPr>
          </a:p>
          <a:p>
            <a:r>
              <a:rPr lang="fa-IR" dirty="0" smtClean="0">
                <a:cs typeface="B Lotus" pitchFamily="2" charset="-78"/>
              </a:rPr>
              <a:t>دکتر محمد سلماسی زاده</a:t>
            </a:r>
          </a:p>
        </p:txBody>
      </p:sp>
    </p:spTree>
    <p:extLst>
      <p:ext uri="{BB962C8B-B14F-4D97-AF65-F5344CB8AC3E}">
        <p14:creationId xmlns:p14="http://schemas.microsoft.com/office/powerpoint/2010/main" val="72256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  چرا رویکردهای اقتصادی این دوران اهمیت و فایده دارد ؟ </a:t>
            </a:r>
            <a:r>
              <a:rPr lang="fa-IR" dirty="0" smtClean="0"/>
              <a:t>رویکردهای تازه اقتصادی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/>
              <a:t>در این دوران دریافت‌های جدیدی از اقتصاد ارایه شد</a:t>
            </a:r>
            <a:r>
              <a:rPr lang="fa-IR" dirty="0" smtClean="0"/>
              <a:t>.</a:t>
            </a:r>
          </a:p>
          <a:p>
            <a:pPr algn="just"/>
            <a:r>
              <a:rPr lang="fa-IR" dirty="0" smtClean="0"/>
              <a:t>اقتصاد </a:t>
            </a:r>
            <a:r>
              <a:rPr lang="fa-IR" dirty="0"/>
              <a:t>فئودالی و معیشتی قرون وسطی که بر پایه زمین داری می‌چرخید به تدریج جای خود را به شیوه‌های تجاری و بازرگانی مبتنی بر آرای بورژوائی و لیبرالی داد.</a:t>
            </a:r>
            <a:endParaRPr lang="en-US" dirty="0"/>
          </a:p>
          <a:p>
            <a:pPr algn="just"/>
            <a:r>
              <a:rPr lang="fa-IR" dirty="0"/>
              <a:t>آدام </a:t>
            </a:r>
            <a:r>
              <a:rPr lang="fa-IR" dirty="0" smtClean="0"/>
              <a:t>اسمیت </a:t>
            </a:r>
            <a:r>
              <a:rPr lang="fa-IR" dirty="0"/>
              <a:t>کار و تولید را تنها ثروت واقعی ملل دانست </a:t>
            </a:r>
            <a:endParaRPr lang="fa-IR" dirty="0" smtClean="0"/>
          </a:p>
          <a:p>
            <a:pPr algn="just"/>
            <a:r>
              <a:rPr lang="fa-IR" dirty="0" smtClean="0"/>
              <a:t>و </a:t>
            </a:r>
            <a:r>
              <a:rPr lang="fa-IR" dirty="0"/>
              <a:t>هنگامی که ثابت شد آرای مرکانتیلیست‌ها و فیزیو کرات‌ها نمی‌تواند پایه پیشرفت و توسعه اقتصادی باشد توجه به کار و تولید و تجارت و بازرگانی، </a:t>
            </a:r>
            <a:r>
              <a:rPr lang="fa-IR" dirty="0" smtClean="0"/>
              <a:t>مکتب </a:t>
            </a:r>
            <a:r>
              <a:rPr lang="fa-IR" dirty="0"/>
              <a:t>جدید اقتصادی را عرضه کرد که بزودی عالم گیر گشت و از اسباب برتری و سیادت اروپائیان شد.او را "پدر علم اقتصاد مدرن" نام نهاده‌اند.</a:t>
            </a:r>
            <a:r>
              <a:rPr lang="en-US" dirty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8298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اصالت انسان و خردمندی‌اش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603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b="1" dirty="0" smtClean="0"/>
              <a:t>فصل ششم اصلاحات دینی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000" dirty="0"/>
              <a:t>عصر جدید دوران اصلاحات دینی در مذهب مسیحیت بود.کلیسا و تشکیلات آن که در طی قرون وسطی شکل گرفته و به تدریج فاسد شده بود، در این دوران با مخالفت‌ها و اعتراضات درونی و بیرونی مواجه گشت.پاپ‌های مدعی زهد و پرهیزکاری آشکارا آلوده به قدرت طلبی دنیوی و تجملات مادی شده بودند.این اختلافات و آلودگی‌های اخلاقی مومنان مسیحی را سخت آزار می‌داد از این روی ایشان نسبت به برپایی جنبش پیرایشگری دینی اقدام کردند.البته شاهان، اشراف و دیگر طبقات ممتاز هم که خواستار سهم بیشتری از قدرت بودند هریک به نوعی، و همسوی با منافع خودشان از این جنبش حمایت کردند</a:t>
            </a:r>
            <a:r>
              <a:rPr lang="fa-IR" sz="3000" dirty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6148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4629049-A67B-451A-9464-769ABE2F0F27}" type="datetime8">
              <a:rPr lang="fa-IR" smtClean="0"/>
              <a:pPr/>
              <a:t>24/آوريل/29</a:t>
            </a:fld>
            <a:endParaRPr lang="en-US" smtClean="0"/>
          </a:p>
        </p:txBody>
      </p:sp>
      <p:sp>
        <p:nvSpPr>
          <p:cNvPr id="512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/>
              <a:t>تاريخ اروپا از رنسانس تا انقلاب فرانسه                     دكتر محمد سلماسي زاده</a:t>
            </a:r>
            <a:endParaRPr lang="en-US" smtClean="0"/>
          </a:p>
        </p:txBody>
      </p:sp>
      <p:sp>
        <p:nvSpPr>
          <p:cNvPr id="512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F3E1F-3E15-4F85-9F22-2DE7EF090156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سرفصلهای درس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3300" dirty="0"/>
              <a:t>رنسانس ،معنا و مفهوم،علل و انگیزه ها ،دوره ها و نتایج</a:t>
            </a:r>
          </a:p>
          <a:p>
            <a:pPr eaLnBrk="1" hangingPunct="1"/>
            <a:r>
              <a:rPr lang="fa-IR" sz="3300" dirty="0"/>
              <a:t>متفکران  و هنرمندان  و دانشمندان  قرون جدید (کانت،نیوتن،جان لاک ،گالیله ،داوینچی ،پترارک ،ولتر ،روسو . . . )</a:t>
            </a:r>
          </a:p>
          <a:p>
            <a:pPr eaLnBrk="1" hangingPunct="1"/>
            <a:r>
              <a:rPr lang="fa-IR" sz="3300" dirty="0"/>
              <a:t>عصر خرد و روشنگری</a:t>
            </a:r>
          </a:p>
          <a:p>
            <a:pPr eaLnBrk="1" hangingPunct="1"/>
            <a:r>
              <a:rPr lang="fa-IR" sz="3300" dirty="0"/>
              <a:t>گسترش علوم و دانش تجربی</a:t>
            </a:r>
          </a:p>
        </p:txBody>
      </p:sp>
    </p:spTree>
    <p:extLst>
      <p:ext uri="{BB962C8B-B14F-4D97-AF65-F5344CB8AC3E}">
        <p14:creationId xmlns:p14="http://schemas.microsoft.com/office/powerpoint/2010/main" val="297547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0720A6-A82C-4123-B24E-BBBEEAC8AE64}" type="datetime8">
              <a:rPr lang="fa-IR" smtClean="0"/>
              <a:pPr/>
              <a:t>24/آوريل/29</a:t>
            </a:fld>
            <a:endParaRPr lang="en-US" smtClean="0"/>
          </a:p>
        </p:txBody>
      </p:sp>
      <p:sp>
        <p:nvSpPr>
          <p:cNvPr id="6147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/>
              <a:t>تاريخ اروپا از رنسانس تا انقلاب فرانسه                     دكتر محمد سلماسي زاده</a:t>
            </a:r>
            <a:endParaRPr lang="en-US" smtClean="0"/>
          </a:p>
        </p:txBody>
      </p:sp>
      <p:sp>
        <p:nvSpPr>
          <p:cNvPr id="614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F050A-8D9E-4A19-86AF-0BBAA4984700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سرفصلهای درس</a:t>
            </a:r>
            <a:endParaRPr lang="en-US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3700"/>
              <a:t>پیدایش مکاتب جدید اقتصادی (بورژوازی ، مرکانتیلیسم و ...)</a:t>
            </a:r>
            <a:endParaRPr lang="en-US" sz="3700"/>
          </a:p>
          <a:p>
            <a:pPr eaLnBrk="1" hangingPunct="1"/>
            <a:r>
              <a:rPr lang="fa-IR" sz="3700"/>
              <a:t>پیدایش مکاتب جدید فکری ( اومانسیم،لیبرالیسم)</a:t>
            </a:r>
          </a:p>
          <a:p>
            <a:pPr eaLnBrk="1" hangingPunct="1"/>
            <a:r>
              <a:rPr lang="fa-IR" sz="3700"/>
              <a:t>اصلاحات دینی ، علل و زمینه ها و نتایج آن،کالون و لوتر و ...</a:t>
            </a:r>
          </a:p>
        </p:txBody>
      </p:sp>
    </p:spTree>
    <p:extLst>
      <p:ext uri="{BB962C8B-B14F-4D97-AF65-F5344CB8AC3E}">
        <p14:creationId xmlns:p14="http://schemas.microsoft.com/office/powerpoint/2010/main" val="92545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685222-1C4A-4A7B-BDD9-1E7CF3DACF35}" type="datetime8">
              <a:rPr lang="fa-IR" smtClean="0"/>
              <a:pPr/>
              <a:t>24/آوريل/29</a:t>
            </a:fld>
            <a:endParaRPr lang="en-US" smtClean="0"/>
          </a:p>
        </p:txBody>
      </p:sp>
      <p:sp>
        <p:nvSpPr>
          <p:cNvPr id="7171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/>
              <a:t>تاريخ اروپا از رنسانس تا انقلاب فرانسه                     دكتر محمد سلماسي زاده</a:t>
            </a:r>
            <a:endParaRPr lang="en-US" smtClean="0"/>
          </a:p>
        </p:txBody>
      </p:sp>
      <p:sp>
        <p:nvSpPr>
          <p:cNvPr id="717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1900C3-9AF7-4F62-A067-CF0987440501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سرفصلهای درس</a:t>
            </a:r>
            <a:endParaRPr lang="en-US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3700"/>
              <a:t>اکتشافات جغرافیایی؛کشف آمریکا و راههای جدید تجاری (کریستف کلمب،ماژلان،واسکودوگاما</a:t>
            </a:r>
          </a:p>
          <a:p>
            <a:pPr eaLnBrk="1" hangingPunct="1"/>
            <a:r>
              <a:rPr lang="fa-IR" sz="3700"/>
              <a:t>گسترش استعمار اروپایی در آمریکا و آفریقا و آسیا</a:t>
            </a:r>
          </a:p>
          <a:p>
            <a:pPr eaLnBrk="1" hangingPunct="1"/>
            <a:r>
              <a:rPr lang="fa-IR" sz="3700"/>
              <a:t>شکل گیری دولتهای اروپایی و تحولات آن ( انگلستان،فرانسه ، روسیه ،پروس ،اسپانیا،پرتغال ،هلند و...)</a:t>
            </a:r>
            <a:endParaRPr lang="en-US" sz="3700"/>
          </a:p>
        </p:txBody>
      </p:sp>
    </p:spTree>
    <p:extLst>
      <p:ext uri="{BB962C8B-B14F-4D97-AF65-F5344CB8AC3E}">
        <p14:creationId xmlns:p14="http://schemas.microsoft.com/office/powerpoint/2010/main" val="215912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324528" cy="6957392"/>
          </a:xfrm>
        </p:spPr>
      </p:pic>
    </p:spTree>
    <p:extLst>
      <p:ext uri="{BB962C8B-B14F-4D97-AF65-F5344CB8AC3E}">
        <p14:creationId xmlns:p14="http://schemas.microsoft.com/office/powerpoint/2010/main" val="3652567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نمونه سوال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7200" dirty="0">
                <a:solidFill>
                  <a:srgbClr val="FF0000"/>
                </a:solidFill>
              </a:rPr>
              <a:t>چرا</a:t>
            </a:r>
            <a:r>
              <a:rPr lang="fa-IR" sz="7200" dirty="0"/>
              <a:t> رنسانس از فلورانس آغاز شد ؟</a:t>
            </a:r>
            <a:endParaRPr lang="fa-IR" sz="7200" dirty="0"/>
          </a:p>
        </p:txBody>
      </p:sp>
    </p:spTree>
    <p:extLst>
      <p:ext uri="{BB962C8B-B14F-4D97-AF65-F5344CB8AC3E}">
        <p14:creationId xmlns:p14="http://schemas.microsoft.com/office/powerpoint/2010/main" val="1388384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فصل اول رنسانس</a:t>
            </a:r>
            <a:r>
              <a:rPr lang="fa-IR" dirty="0"/>
              <a:t>.</a:t>
            </a:r>
            <a:r>
              <a:rPr lang="en-US" dirty="0" smtClean="0"/>
              <a:t>Renaissance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رنسانس به معنای تولد دوباره است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به </a:t>
            </a:r>
            <a:r>
              <a:rPr lang="fa-IR" dirty="0"/>
              <a:t>لحاظ تاریخی، رنسانس یعنی تولد دوباره آموزه‌های فرهنگی هنری تمدن یونان و روم</a:t>
            </a:r>
            <a:r>
              <a:rPr lang="fa-IR" dirty="0" smtClean="0"/>
              <a:t>.</a:t>
            </a:r>
          </a:p>
          <a:p>
            <a:r>
              <a:rPr lang="fa-IR" dirty="0" smtClean="0"/>
              <a:t>این </a:t>
            </a:r>
            <a:r>
              <a:rPr lang="fa-IR" dirty="0"/>
              <a:t>واژه در کنه خود اشاره به نوزایی تمدن اروپایی پس از دوران هزار ساله قرون وسطی دارد که گاه از آن با عنوان سده‌های تاریک و عصر میرایی دانش و هنر یاد شده است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می </a:t>
            </a:r>
            <a:r>
              <a:rPr lang="fa-IR" dirty="0"/>
              <a:t>توان پذیرفت که رنسانس از سده 14 در شمال ایتالیا </a:t>
            </a:r>
            <a:r>
              <a:rPr lang="fa-IR" dirty="0" smtClean="0"/>
              <a:t>(به </a:t>
            </a:r>
            <a:r>
              <a:rPr lang="fa-IR" dirty="0"/>
              <a:t>طور مشخص </a:t>
            </a:r>
            <a:r>
              <a:rPr lang="fa-IR" dirty="0" smtClean="0"/>
              <a:t>فلورانس) شروع </a:t>
            </a:r>
            <a:r>
              <a:rPr lang="fa-IR" dirty="0"/>
              <a:t>شد و به تدریج دیگر نقاط این قاره را در برگرفت</a:t>
            </a:r>
            <a:r>
              <a:rPr lang="fa-I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515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فصل اول رنسانس</a:t>
            </a:r>
            <a:r>
              <a:rPr lang="fa-IR" dirty="0"/>
              <a:t>.</a:t>
            </a:r>
            <a:r>
              <a:rPr lang="en-US" dirty="0" smtClean="0"/>
              <a:t>Renaissance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dirty="0" smtClean="0">
                <a:cs typeface="B Lotus" panose="00000400000000000000" pitchFamily="2" charset="-78"/>
              </a:rPr>
              <a:t>مهم </a:t>
            </a:r>
            <a:r>
              <a:rPr lang="fa-IR" dirty="0">
                <a:cs typeface="B Lotus" panose="00000400000000000000" pitchFamily="2" charset="-78"/>
              </a:rPr>
              <a:t>ترین ویژگی‌های عصر رنسانس را می‌توان تغییر بینش و روش انسان به خود، جامعه و هستی دانست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روش </a:t>
            </a:r>
            <a:r>
              <a:rPr lang="fa-IR" dirty="0">
                <a:cs typeface="B Lotus" panose="00000400000000000000" pitchFamily="2" charset="-78"/>
              </a:rPr>
              <a:t>تجربی گشت و بینش عقلانی شد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این </a:t>
            </a:r>
            <a:r>
              <a:rPr lang="fa-IR" dirty="0">
                <a:cs typeface="B Lotus" panose="00000400000000000000" pitchFamily="2" charset="-78"/>
              </a:rPr>
              <a:t>تغییرات منجر به دستاوردهای نو و بزرگی در حوزه‌های فرهنگ، دانش، فناوری، اقتصاد و سیاست گردید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تمامی </a:t>
            </a:r>
            <a:r>
              <a:rPr lang="fa-IR" dirty="0">
                <a:cs typeface="B Lotus" panose="00000400000000000000" pitchFamily="2" charset="-78"/>
              </a:rPr>
              <a:t>ارکان زندگی اروپائیان و پس از آن جهانیان، در این دوران تاریخی  دچار دگر ریسی‌های کلان شد</a:t>
            </a:r>
            <a:r>
              <a:rPr lang="fa-IR" dirty="0" smtClean="0">
                <a:cs typeface="B Lotus" panose="00000400000000000000" pitchFamily="2" charset="-78"/>
              </a:rPr>
              <a:t>.</a:t>
            </a:r>
            <a:r>
              <a:rPr lang="fa-IR" dirty="0">
                <a:cs typeface="B Lotus" panose="00000400000000000000" pitchFamily="2" charset="-78"/>
              </a:rPr>
              <a:t> </a:t>
            </a:r>
            <a:endParaRPr lang="fa-IR" dirty="0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8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1142</Words>
  <Application>Microsoft Office PowerPoint</Application>
  <PresentationFormat>Widescreen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 Kamran</vt:lpstr>
      <vt:lpstr>B Kamran Outline</vt:lpstr>
      <vt:lpstr>B Lotus</vt:lpstr>
      <vt:lpstr>Calibri</vt:lpstr>
      <vt:lpstr>Calibri Light</vt:lpstr>
      <vt:lpstr>Times New Roman</vt:lpstr>
      <vt:lpstr>Office Theme</vt:lpstr>
      <vt:lpstr>سرفصل‌ها ، اهداف و منابع درس</vt:lpstr>
      <vt:lpstr>تاریخ اروپا از رنسانس تا انقلاب فرانسه</vt:lpstr>
      <vt:lpstr>سرفصلهای درس</vt:lpstr>
      <vt:lpstr>سرفصلهای درس</vt:lpstr>
      <vt:lpstr>سرفصلهای درس</vt:lpstr>
      <vt:lpstr>PowerPoint Presentation</vt:lpstr>
      <vt:lpstr>نمونه سوال</vt:lpstr>
      <vt:lpstr>فصل اول رنسانس.Renaissance</vt:lpstr>
      <vt:lpstr>فصل اول رنسانس.Renaissance</vt:lpstr>
      <vt:lpstr>فصل اول رنسانس.Renaissance</vt:lpstr>
      <vt:lpstr>فلورانس</vt:lpstr>
      <vt:lpstr>فلورانس</vt:lpstr>
      <vt:lpstr>فلورانس</vt:lpstr>
      <vt:lpstr>فلورانس</vt:lpstr>
      <vt:lpstr>چرا رنسانس ابتدا در ادبیات و هنر شکل گرفت ؟</vt:lpstr>
      <vt:lpstr>نقطه کانونی هنر رنسانس : بدن انسان</vt:lpstr>
      <vt:lpstr>فصل دوم تحولات علمی</vt:lpstr>
      <vt:lpstr>فصل دوم تحولات علمی</vt:lpstr>
      <vt:lpstr>فصل دوم تحولات علمی</vt:lpstr>
      <vt:lpstr>  چرا رویکردهای اقتصادی این دوران اهمیت و فایده دارد ؟ رویکردهای تازه اقتصادی </vt:lpstr>
      <vt:lpstr>اصالت انسان و خردمندی‌اش</vt:lpstr>
      <vt:lpstr>فصل ششم اصلاحات دینی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سرفصل‌ها ، اهداف و منابع درس</dc:title>
  <dc:creator>My</dc:creator>
  <cp:lastModifiedBy>My</cp:lastModifiedBy>
  <cp:revision>1</cp:revision>
  <dcterms:created xsi:type="dcterms:W3CDTF">2024-04-29T10:20:52Z</dcterms:created>
  <dcterms:modified xsi:type="dcterms:W3CDTF">2024-04-29T10:21:00Z</dcterms:modified>
</cp:coreProperties>
</file>