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C8C2C-3D6C-49BD-BCDF-86087D145CC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D578FEA0-389F-4F1B-A270-E0F5B5908A46}">
      <dgm:prSet phldrT="[Text]"/>
      <dgm:spPr/>
      <dgm:t>
        <a:bodyPr/>
        <a:lstStyle/>
        <a:p>
          <a:pPr rtl="1"/>
          <a:r>
            <a:rPr lang="fa-IR" dirty="0" smtClean="0"/>
            <a:t>تعاریف</a:t>
          </a:r>
          <a:endParaRPr lang="fa-IR" dirty="0"/>
        </a:p>
      </dgm:t>
    </dgm:pt>
    <dgm:pt modelId="{A807BFD6-8163-48E1-89CA-51D3F76B6AB5}" type="parTrans" cxnId="{B529B4F9-B0F5-4236-8159-75EE7B71874C}">
      <dgm:prSet/>
      <dgm:spPr/>
      <dgm:t>
        <a:bodyPr/>
        <a:lstStyle/>
        <a:p>
          <a:pPr rtl="1"/>
          <a:endParaRPr lang="fa-IR"/>
        </a:p>
      </dgm:t>
    </dgm:pt>
    <dgm:pt modelId="{C4E146AB-17C3-4B6F-BDD6-DD26B9A602A1}" type="sibTrans" cxnId="{B529B4F9-B0F5-4236-8159-75EE7B71874C}">
      <dgm:prSet/>
      <dgm:spPr/>
      <dgm:t>
        <a:bodyPr/>
        <a:lstStyle/>
        <a:p>
          <a:pPr rtl="1"/>
          <a:endParaRPr lang="fa-IR"/>
        </a:p>
      </dgm:t>
    </dgm:pt>
    <dgm:pt modelId="{B1FBCE53-3E62-4A99-90D0-80AE600C05A6}">
      <dgm:prSet phldrT="[Text]"/>
      <dgm:spPr/>
      <dgm:t>
        <a:bodyPr/>
        <a:lstStyle/>
        <a:p>
          <a:pPr rtl="1"/>
          <a:r>
            <a:rPr lang="fa-IR" dirty="0" smtClean="0"/>
            <a:t>لغوی : فارسی ، عربی ، انگلیسی</a:t>
          </a:r>
          <a:endParaRPr lang="fa-IR" dirty="0"/>
        </a:p>
      </dgm:t>
    </dgm:pt>
    <dgm:pt modelId="{75D92051-060A-4676-B8B7-6D835E5FFBF8}" type="parTrans" cxnId="{A68DA9FC-130B-4FED-8288-D99FF7FC55B6}">
      <dgm:prSet/>
      <dgm:spPr/>
      <dgm:t>
        <a:bodyPr/>
        <a:lstStyle/>
        <a:p>
          <a:pPr rtl="1"/>
          <a:endParaRPr lang="fa-IR"/>
        </a:p>
      </dgm:t>
    </dgm:pt>
    <dgm:pt modelId="{C27C6CFE-738E-41A3-A7A9-E6BE99AFEF8F}" type="sibTrans" cxnId="{A68DA9FC-130B-4FED-8288-D99FF7FC55B6}">
      <dgm:prSet/>
      <dgm:spPr/>
      <dgm:t>
        <a:bodyPr/>
        <a:lstStyle/>
        <a:p>
          <a:pPr rtl="1"/>
          <a:endParaRPr lang="fa-IR"/>
        </a:p>
      </dgm:t>
    </dgm:pt>
    <dgm:pt modelId="{87BCD5CF-DC2D-4F80-80E7-FA16CA7D878B}">
      <dgm:prSet phldrT="[Text]"/>
      <dgm:spPr/>
      <dgm:t>
        <a:bodyPr/>
        <a:lstStyle/>
        <a:p>
          <a:pPr rtl="1"/>
          <a:r>
            <a:rPr lang="fa-IR" dirty="0" smtClean="0"/>
            <a:t>اصطلاحات : عقل نظری ، عقل عملی ، عقل فلسفی</a:t>
          </a:r>
          <a:endParaRPr lang="fa-IR" dirty="0"/>
        </a:p>
      </dgm:t>
    </dgm:pt>
    <dgm:pt modelId="{112FB39B-8056-4DFB-8695-F3C1CC1D6D2C}" type="parTrans" cxnId="{C918C039-69F6-4671-9E74-E0B09FA23DDA}">
      <dgm:prSet/>
      <dgm:spPr/>
      <dgm:t>
        <a:bodyPr/>
        <a:lstStyle/>
        <a:p>
          <a:pPr rtl="1"/>
          <a:endParaRPr lang="fa-IR"/>
        </a:p>
      </dgm:t>
    </dgm:pt>
    <dgm:pt modelId="{EDFDD39D-C5E0-40DC-8629-491166B5FA00}" type="sibTrans" cxnId="{C918C039-69F6-4671-9E74-E0B09FA23DDA}">
      <dgm:prSet/>
      <dgm:spPr/>
      <dgm:t>
        <a:bodyPr/>
        <a:lstStyle/>
        <a:p>
          <a:pPr rtl="1"/>
          <a:endParaRPr lang="fa-IR"/>
        </a:p>
      </dgm:t>
    </dgm:pt>
    <dgm:pt modelId="{658716E6-7087-470D-9A1B-98CF25756823}">
      <dgm:prSet phldrT="[Text]"/>
      <dgm:spPr/>
      <dgm:t>
        <a:bodyPr/>
        <a:lstStyle/>
        <a:p>
          <a:pPr rtl="1"/>
          <a:r>
            <a:rPr lang="fa-IR" dirty="0" smtClean="0"/>
            <a:t>انواع عقل </a:t>
          </a:r>
          <a:endParaRPr lang="fa-IR" dirty="0"/>
        </a:p>
      </dgm:t>
    </dgm:pt>
    <dgm:pt modelId="{0BF32B4B-EC86-4EC5-B563-3D82E06E0013}" type="parTrans" cxnId="{5CA607C9-04D6-47CC-8B16-43FFF9A7F8A1}">
      <dgm:prSet/>
      <dgm:spPr/>
      <dgm:t>
        <a:bodyPr/>
        <a:lstStyle/>
        <a:p>
          <a:pPr rtl="1"/>
          <a:endParaRPr lang="fa-IR"/>
        </a:p>
      </dgm:t>
    </dgm:pt>
    <dgm:pt modelId="{0D3764A8-83A9-4B3B-ADEE-28741CF7D5D8}" type="sibTrans" cxnId="{5CA607C9-04D6-47CC-8B16-43FFF9A7F8A1}">
      <dgm:prSet/>
      <dgm:spPr/>
      <dgm:t>
        <a:bodyPr/>
        <a:lstStyle/>
        <a:p>
          <a:pPr rtl="1"/>
          <a:endParaRPr lang="fa-IR"/>
        </a:p>
      </dgm:t>
    </dgm:pt>
    <dgm:pt modelId="{E1E00AAF-A6AB-4853-8791-1D5FAE2AA898}">
      <dgm:prSet phldrT="[Text]"/>
      <dgm:spPr/>
      <dgm:t>
        <a:bodyPr/>
        <a:lstStyle/>
        <a:p>
          <a:pPr rtl="1"/>
          <a:r>
            <a:rPr lang="fa-IR" dirty="0" smtClean="0"/>
            <a:t>عقل نظری  و عملی</a:t>
          </a:r>
          <a:endParaRPr lang="fa-IR" dirty="0"/>
        </a:p>
      </dgm:t>
    </dgm:pt>
    <dgm:pt modelId="{E7FCBDEC-6F8F-4623-8456-AB3F5AC8DD35}" type="parTrans" cxnId="{2D99FD22-F5E6-4C05-922B-BC63F531168F}">
      <dgm:prSet/>
      <dgm:spPr/>
      <dgm:t>
        <a:bodyPr/>
        <a:lstStyle/>
        <a:p>
          <a:pPr rtl="1"/>
          <a:endParaRPr lang="fa-IR"/>
        </a:p>
      </dgm:t>
    </dgm:pt>
    <dgm:pt modelId="{69715C67-E95D-4A18-8FEA-B3CE5F3C0BB2}" type="sibTrans" cxnId="{2D99FD22-F5E6-4C05-922B-BC63F531168F}">
      <dgm:prSet/>
      <dgm:spPr/>
      <dgm:t>
        <a:bodyPr/>
        <a:lstStyle/>
        <a:p>
          <a:pPr rtl="1"/>
          <a:endParaRPr lang="fa-IR"/>
        </a:p>
      </dgm:t>
    </dgm:pt>
    <dgm:pt modelId="{5F73D182-967A-4EC3-8A6D-FD15599359E2}">
      <dgm:prSet phldrT="[Text]"/>
      <dgm:spPr/>
      <dgm:t>
        <a:bodyPr/>
        <a:lstStyle/>
        <a:p>
          <a:pPr rtl="1"/>
          <a:r>
            <a:rPr lang="fa-IR" dirty="0" smtClean="0"/>
            <a:t>عقل جزئی ( شخصی و خودمدار) و کلی ( جمعی و معنوی )</a:t>
          </a:r>
          <a:endParaRPr lang="fa-IR" dirty="0"/>
        </a:p>
      </dgm:t>
    </dgm:pt>
    <dgm:pt modelId="{3A80827A-9020-40FC-84D4-9F49D131BE25}" type="parTrans" cxnId="{BF77253A-D65D-4A9D-9E0F-E8624E236185}">
      <dgm:prSet/>
      <dgm:spPr/>
      <dgm:t>
        <a:bodyPr/>
        <a:lstStyle/>
        <a:p>
          <a:pPr rtl="1"/>
          <a:endParaRPr lang="fa-IR"/>
        </a:p>
      </dgm:t>
    </dgm:pt>
    <dgm:pt modelId="{87D1C866-490F-4A29-A270-3BE31AF11248}" type="sibTrans" cxnId="{BF77253A-D65D-4A9D-9E0F-E8624E236185}">
      <dgm:prSet/>
      <dgm:spPr/>
      <dgm:t>
        <a:bodyPr/>
        <a:lstStyle/>
        <a:p>
          <a:pPr rtl="1"/>
          <a:endParaRPr lang="fa-IR"/>
        </a:p>
      </dgm:t>
    </dgm:pt>
    <dgm:pt modelId="{18858571-6E25-4F84-98F0-D97DDE2407C3}">
      <dgm:prSet phldrT="[Text]"/>
      <dgm:spPr/>
      <dgm:t>
        <a:bodyPr/>
        <a:lstStyle/>
        <a:p>
          <a:pPr rtl="1"/>
          <a:endParaRPr lang="fa-IR" dirty="0"/>
        </a:p>
      </dgm:t>
    </dgm:pt>
    <dgm:pt modelId="{AEB3FB7C-3A3F-417B-B09C-AAF7911633CF}" type="parTrans" cxnId="{4D8E73EC-B6A8-4EF3-8694-6D648362B0FC}">
      <dgm:prSet/>
      <dgm:spPr/>
      <dgm:t>
        <a:bodyPr/>
        <a:lstStyle/>
        <a:p>
          <a:pPr rtl="1"/>
          <a:endParaRPr lang="fa-IR"/>
        </a:p>
      </dgm:t>
    </dgm:pt>
    <dgm:pt modelId="{2B216E66-FF4C-4CD2-8A41-7F5C3D3CA011}" type="sibTrans" cxnId="{4D8E73EC-B6A8-4EF3-8694-6D648362B0FC}">
      <dgm:prSet/>
      <dgm:spPr/>
      <dgm:t>
        <a:bodyPr/>
        <a:lstStyle/>
        <a:p>
          <a:pPr rtl="1"/>
          <a:endParaRPr lang="fa-IR"/>
        </a:p>
      </dgm:t>
    </dgm:pt>
    <dgm:pt modelId="{7433E6CB-D132-4541-992E-1F0C2E40C882}">
      <dgm:prSet phldrT="[Text]"/>
      <dgm:spPr/>
      <dgm:t>
        <a:bodyPr/>
        <a:lstStyle/>
        <a:p>
          <a:pPr rtl="1"/>
          <a:r>
            <a:rPr lang="fa-IR" dirty="0" smtClean="0"/>
            <a:t>علیت ، تناقض</a:t>
          </a:r>
          <a:endParaRPr lang="fa-IR" dirty="0"/>
        </a:p>
      </dgm:t>
    </dgm:pt>
    <dgm:pt modelId="{6BA01AA4-3159-488D-B795-FE9D33D51A17}" type="parTrans" cxnId="{BE268BD8-66A7-4849-9384-7A502A99F6C8}">
      <dgm:prSet/>
      <dgm:spPr/>
      <dgm:t>
        <a:bodyPr/>
        <a:lstStyle/>
        <a:p>
          <a:pPr rtl="1"/>
          <a:endParaRPr lang="fa-IR"/>
        </a:p>
      </dgm:t>
    </dgm:pt>
    <dgm:pt modelId="{7F2E9A3F-8C36-4623-96D8-4BF816F2C58A}" type="sibTrans" cxnId="{BE268BD8-66A7-4849-9384-7A502A99F6C8}">
      <dgm:prSet/>
      <dgm:spPr/>
      <dgm:t>
        <a:bodyPr/>
        <a:lstStyle/>
        <a:p>
          <a:pPr rtl="1"/>
          <a:endParaRPr lang="fa-IR"/>
        </a:p>
      </dgm:t>
    </dgm:pt>
    <dgm:pt modelId="{D5B4EF9A-E648-41F5-B0DA-3AF63DD4A58E}">
      <dgm:prSet phldrT="[Text]"/>
      <dgm:spPr/>
      <dgm:t>
        <a:bodyPr/>
        <a:lstStyle/>
        <a:p>
          <a:pPr rtl="1"/>
          <a:r>
            <a:rPr lang="fa-IR" dirty="0" smtClean="0"/>
            <a:t>هوهویت و غایت</a:t>
          </a:r>
          <a:endParaRPr lang="fa-IR" dirty="0"/>
        </a:p>
      </dgm:t>
    </dgm:pt>
    <dgm:pt modelId="{E830EB65-E39F-4D62-83ED-C57CC0993315}" type="parTrans" cxnId="{32C1E520-D76B-4415-822B-AF1A1BB28A38}">
      <dgm:prSet/>
      <dgm:spPr/>
      <dgm:t>
        <a:bodyPr/>
        <a:lstStyle/>
        <a:p>
          <a:pPr rtl="1"/>
          <a:endParaRPr lang="fa-IR"/>
        </a:p>
      </dgm:t>
    </dgm:pt>
    <dgm:pt modelId="{19A77B8C-C465-4A63-8C63-3E82971FFB64}" type="sibTrans" cxnId="{32C1E520-D76B-4415-822B-AF1A1BB28A38}">
      <dgm:prSet/>
      <dgm:spPr/>
      <dgm:t>
        <a:bodyPr/>
        <a:lstStyle/>
        <a:p>
          <a:pPr rtl="1"/>
          <a:endParaRPr lang="fa-IR"/>
        </a:p>
      </dgm:t>
    </dgm:pt>
    <dgm:pt modelId="{A68C1800-D1EB-40E2-B4D8-1781CDD2FD83}">
      <dgm:prSet phldrT="[Text]"/>
      <dgm:spPr/>
      <dgm:t>
        <a:bodyPr/>
        <a:lstStyle/>
        <a:p>
          <a:pPr rtl="1"/>
          <a:endParaRPr lang="fa-IR" dirty="0"/>
        </a:p>
      </dgm:t>
    </dgm:pt>
    <dgm:pt modelId="{6482EA6B-8EEB-4093-90FE-F131C5DF0DDD}" type="parTrans" cxnId="{BDD9FA9F-9C98-4615-846B-9269F46A13AB}">
      <dgm:prSet/>
      <dgm:spPr/>
      <dgm:t>
        <a:bodyPr/>
        <a:lstStyle/>
        <a:p>
          <a:pPr rtl="1"/>
          <a:endParaRPr lang="fa-IR"/>
        </a:p>
      </dgm:t>
    </dgm:pt>
    <dgm:pt modelId="{6FAE5262-3C54-4D7E-9808-7D9DF987D02D}" type="sibTrans" cxnId="{BDD9FA9F-9C98-4615-846B-9269F46A13AB}">
      <dgm:prSet/>
      <dgm:spPr/>
      <dgm:t>
        <a:bodyPr/>
        <a:lstStyle/>
        <a:p>
          <a:pPr rtl="1"/>
          <a:endParaRPr lang="fa-IR"/>
        </a:p>
      </dgm:t>
    </dgm:pt>
    <dgm:pt modelId="{10371EDC-DDD0-4314-93B0-DA9ECA493734}" type="pres">
      <dgm:prSet presAssocID="{CF9C8C2C-3D6C-49BD-BCDF-86087D145C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ACF73E-ECD1-4533-9C80-583A4D05D2AB}" type="pres">
      <dgm:prSet presAssocID="{D578FEA0-389F-4F1B-A270-E0F5B5908A46}" presName="composite" presStyleCnt="0"/>
      <dgm:spPr/>
    </dgm:pt>
    <dgm:pt modelId="{5A5A80D2-302C-4A88-81A6-6C94D15708A4}" type="pres">
      <dgm:prSet presAssocID="{D578FEA0-389F-4F1B-A270-E0F5B5908A4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72387C-29DC-422B-9573-385333C6AA61}" type="pres">
      <dgm:prSet presAssocID="{D578FEA0-389F-4F1B-A270-E0F5B5908A4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1600172-2A4E-4F55-A42F-B4D140F85201}" type="pres">
      <dgm:prSet presAssocID="{C4E146AB-17C3-4B6F-BDD6-DD26B9A602A1}" presName="sp" presStyleCnt="0"/>
      <dgm:spPr/>
    </dgm:pt>
    <dgm:pt modelId="{E482244E-07A2-4099-A8A0-BF7D77E4FEDE}" type="pres">
      <dgm:prSet presAssocID="{658716E6-7087-470D-9A1B-98CF25756823}" presName="composite" presStyleCnt="0"/>
      <dgm:spPr/>
    </dgm:pt>
    <dgm:pt modelId="{4CE4E33E-DBBB-41C4-8707-38349E1D092E}" type="pres">
      <dgm:prSet presAssocID="{658716E6-7087-470D-9A1B-98CF2575682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799CF-F31F-4C27-AB79-C321A5A74F60}" type="pres">
      <dgm:prSet presAssocID="{658716E6-7087-470D-9A1B-98CF25756823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059A882-2D32-44C9-9381-3EBFC415AE5E}" type="pres">
      <dgm:prSet presAssocID="{0D3764A8-83A9-4B3B-ADEE-28741CF7D5D8}" presName="sp" presStyleCnt="0"/>
      <dgm:spPr/>
    </dgm:pt>
    <dgm:pt modelId="{0F43B4C7-288D-4CDA-AF2D-F9A6D87E3F64}" type="pres">
      <dgm:prSet presAssocID="{18858571-6E25-4F84-98F0-D97DDE2407C3}" presName="composite" presStyleCnt="0"/>
      <dgm:spPr/>
    </dgm:pt>
    <dgm:pt modelId="{674C3D36-C570-4396-B16E-4C82FE1DBBAD}" type="pres">
      <dgm:prSet presAssocID="{18858571-6E25-4F84-98F0-D97DDE2407C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5508279-3815-41ED-8ABF-C6E6B0E5537C}" type="pres">
      <dgm:prSet presAssocID="{18858571-6E25-4F84-98F0-D97DDE2407C3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2CB6F68-C60C-490D-956D-E58E52A43572}" type="pres">
      <dgm:prSet presAssocID="{2B216E66-FF4C-4CD2-8A41-7F5C3D3CA011}" presName="sp" presStyleCnt="0"/>
      <dgm:spPr/>
    </dgm:pt>
    <dgm:pt modelId="{0B926A43-2676-45E1-BED7-A5253428557C}" type="pres">
      <dgm:prSet presAssocID="{A68C1800-D1EB-40E2-B4D8-1781CDD2FD83}" presName="composite" presStyleCnt="0"/>
      <dgm:spPr/>
    </dgm:pt>
    <dgm:pt modelId="{4A3A9E61-FA0D-481F-B565-5C7E7D91E90E}" type="pres">
      <dgm:prSet presAssocID="{A68C1800-D1EB-40E2-B4D8-1781CDD2FD83}" presName="parentText" presStyleLbl="alignNode1" presStyleIdx="3" presStyleCnt="4" custLinFactNeighborX="0" custLinFactNeighborY="-69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1FAC5-7190-459F-83BB-488FAC9CF05E}" type="pres">
      <dgm:prSet presAssocID="{A68C1800-D1EB-40E2-B4D8-1781CDD2FD8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8E73EC-B6A8-4EF3-8694-6D648362B0FC}" srcId="{CF9C8C2C-3D6C-49BD-BCDF-86087D145CCC}" destId="{18858571-6E25-4F84-98F0-D97DDE2407C3}" srcOrd="2" destOrd="0" parTransId="{AEB3FB7C-3A3F-417B-B09C-AAF7911633CF}" sibTransId="{2B216E66-FF4C-4CD2-8A41-7F5C3D3CA011}"/>
    <dgm:cxn modelId="{093F7231-D93E-4AF1-B2CB-ADD5DEBBF4FD}" type="presOf" srcId="{7433E6CB-D132-4541-992E-1F0C2E40C882}" destId="{FD01FAC5-7190-459F-83BB-488FAC9CF05E}" srcOrd="0" destOrd="0" presId="urn:microsoft.com/office/officeart/2005/8/layout/chevron2"/>
    <dgm:cxn modelId="{CC1F1C93-7780-43E0-A985-A22BA1C889B3}" type="presOf" srcId="{D5B4EF9A-E648-41F5-B0DA-3AF63DD4A58E}" destId="{FD01FAC5-7190-459F-83BB-488FAC9CF05E}" srcOrd="0" destOrd="1" presId="urn:microsoft.com/office/officeart/2005/8/layout/chevron2"/>
    <dgm:cxn modelId="{BDD9FA9F-9C98-4615-846B-9269F46A13AB}" srcId="{CF9C8C2C-3D6C-49BD-BCDF-86087D145CCC}" destId="{A68C1800-D1EB-40E2-B4D8-1781CDD2FD83}" srcOrd="3" destOrd="0" parTransId="{6482EA6B-8EEB-4093-90FE-F131C5DF0DDD}" sibTransId="{6FAE5262-3C54-4D7E-9808-7D9DF987D02D}"/>
    <dgm:cxn modelId="{35565323-B920-4A2D-A552-1031826E10BD}" type="presOf" srcId="{18858571-6E25-4F84-98F0-D97DDE2407C3}" destId="{674C3D36-C570-4396-B16E-4C82FE1DBBAD}" srcOrd="0" destOrd="0" presId="urn:microsoft.com/office/officeart/2005/8/layout/chevron2"/>
    <dgm:cxn modelId="{0CB35068-2C26-4F7E-9DD7-D087D4F3B326}" type="presOf" srcId="{5F73D182-967A-4EC3-8A6D-FD15599359E2}" destId="{D1A799CF-F31F-4C27-AB79-C321A5A74F60}" srcOrd="0" destOrd="1" presId="urn:microsoft.com/office/officeart/2005/8/layout/chevron2"/>
    <dgm:cxn modelId="{BF77253A-D65D-4A9D-9E0F-E8624E236185}" srcId="{658716E6-7087-470D-9A1B-98CF25756823}" destId="{5F73D182-967A-4EC3-8A6D-FD15599359E2}" srcOrd="1" destOrd="0" parTransId="{3A80827A-9020-40FC-84D4-9F49D131BE25}" sibTransId="{87D1C866-490F-4A29-A270-3BE31AF11248}"/>
    <dgm:cxn modelId="{C918C039-69F6-4671-9E74-E0B09FA23DDA}" srcId="{D578FEA0-389F-4F1B-A270-E0F5B5908A46}" destId="{87BCD5CF-DC2D-4F80-80E7-FA16CA7D878B}" srcOrd="1" destOrd="0" parTransId="{112FB39B-8056-4DFB-8695-F3C1CC1D6D2C}" sibTransId="{EDFDD39D-C5E0-40DC-8629-491166B5FA00}"/>
    <dgm:cxn modelId="{A68DA9FC-130B-4FED-8288-D99FF7FC55B6}" srcId="{D578FEA0-389F-4F1B-A270-E0F5B5908A46}" destId="{B1FBCE53-3E62-4A99-90D0-80AE600C05A6}" srcOrd="0" destOrd="0" parTransId="{75D92051-060A-4676-B8B7-6D835E5FFBF8}" sibTransId="{C27C6CFE-738E-41A3-A7A9-E6BE99AFEF8F}"/>
    <dgm:cxn modelId="{15DD8956-9CA5-40A3-8707-B7B54A15709A}" type="presOf" srcId="{658716E6-7087-470D-9A1B-98CF25756823}" destId="{4CE4E33E-DBBB-41C4-8707-38349E1D092E}" srcOrd="0" destOrd="0" presId="urn:microsoft.com/office/officeart/2005/8/layout/chevron2"/>
    <dgm:cxn modelId="{79B81A7F-1496-4259-B083-890983549807}" type="presOf" srcId="{B1FBCE53-3E62-4A99-90D0-80AE600C05A6}" destId="{8172387C-29DC-422B-9573-385333C6AA61}" srcOrd="0" destOrd="0" presId="urn:microsoft.com/office/officeart/2005/8/layout/chevron2"/>
    <dgm:cxn modelId="{A2D4C04F-D4F9-434C-BC47-73351B327313}" type="presOf" srcId="{D578FEA0-389F-4F1B-A270-E0F5B5908A46}" destId="{5A5A80D2-302C-4A88-81A6-6C94D15708A4}" srcOrd="0" destOrd="0" presId="urn:microsoft.com/office/officeart/2005/8/layout/chevron2"/>
    <dgm:cxn modelId="{1DC15D8D-FC57-40E7-8A3D-23213610C246}" type="presOf" srcId="{E1E00AAF-A6AB-4853-8791-1D5FAE2AA898}" destId="{D1A799CF-F31F-4C27-AB79-C321A5A74F60}" srcOrd="0" destOrd="0" presId="urn:microsoft.com/office/officeart/2005/8/layout/chevron2"/>
    <dgm:cxn modelId="{D9423891-6EF9-4D8A-AF5A-C9606D704057}" type="presOf" srcId="{CF9C8C2C-3D6C-49BD-BCDF-86087D145CCC}" destId="{10371EDC-DDD0-4314-93B0-DA9ECA493734}" srcOrd="0" destOrd="0" presId="urn:microsoft.com/office/officeart/2005/8/layout/chevron2"/>
    <dgm:cxn modelId="{B529B4F9-B0F5-4236-8159-75EE7B71874C}" srcId="{CF9C8C2C-3D6C-49BD-BCDF-86087D145CCC}" destId="{D578FEA0-389F-4F1B-A270-E0F5B5908A46}" srcOrd="0" destOrd="0" parTransId="{A807BFD6-8163-48E1-89CA-51D3F76B6AB5}" sibTransId="{C4E146AB-17C3-4B6F-BDD6-DD26B9A602A1}"/>
    <dgm:cxn modelId="{5CA607C9-04D6-47CC-8B16-43FFF9A7F8A1}" srcId="{CF9C8C2C-3D6C-49BD-BCDF-86087D145CCC}" destId="{658716E6-7087-470D-9A1B-98CF25756823}" srcOrd="1" destOrd="0" parTransId="{0BF32B4B-EC86-4EC5-B563-3D82E06E0013}" sibTransId="{0D3764A8-83A9-4B3B-ADEE-28741CF7D5D8}"/>
    <dgm:cxn modelId="{BE268BD8-66A7-4849-9384-7A502A99F6C8}" srcId="{A68C1800-D1EB-40E2-B4D8-1781CDD2FD83}" destId="{7433E6CB-D132-4541-992E-1F0C2E40C882}" srcOrd="0" destOrd="0" parTransId="{6BA01AA4-3159-488D-B795-FE9D33D51A17}" sibTransId="{7F2E9A3F-8C36-4623-96D8-4BF816F2C58A}"/>
    <dgm:cxn modelId="{59A12400-A502-45BD-97E4-2E6F25C88C59}" type="presOf" srcId="{87BCD5CF-DC2D-4F80-80E7-FA16CA7D878B}" destId="{8172387C-29DC-422B-9573-385333C6AA61}" srcOrd="0" destOrd="1" presId="urn:microsoft.com/office/officeart/2005/8/layout/chevron2"/>
    <dgm:cxn modelId="{32C1E520-D76B-4415-822B-AF1A1BB28A38}" srcId="{A68C1800-D1EB-40E2-B4D8-1781CDD2FD83}" destId="{D5B4EF9A-E648-41F5-B0DA-3AF63DD4A58E}" srcOrd="1" destOrd="0" parTransId="{E830EB65-E39F-4D62-83ED-C57CC0993315}" sibTransId="{19A77B8C-C465-4A63-8C63-3E82971FFB64}"/>
    <dgm:cxn modelId="{DE55761D-D00B-4E7C-8CAA-E138A22C03B6}" type="presOf" srcId="{A68C1800-D1EB-40E2-B4D8-1781CDD2FD83}" destId="{4A3A9E61-FA0D-481F-B565-5C7E7D91E90E}" srcOrd="0" destOrd="0" presId="urn:microsoft.com/office/officeart/2005/8/layout/chevron2"/>
    <dgm:cxn modelId="{2D99FD22-F5E6-4C05-922B-BC63F531168F}" srcId="{658716E6-7087-470D-9A1B-98CF25756823}" destId="{E1E00AAF-A6AB-4853-8791-1D5FAE2AA898}" srcOrd="0" destOrd="0" parTransId="{E7FCBDEC-6F8F-4623-8456-AB3F5AC8DD35}" sibTransId="{69715C67-E95D-4A18-8FEA-B3CE5F3C0BB2}"/>
    <dgm:cxn modelId="{49837B21-396B-4338-AB4A-12849411801A}" type="presParOf" srcId="{10371EDC-DDD0-4314-93B0-DA9ECA493734}" destId="{F6ACF73E-ECD1-4533-9C80-583A4D05D2AB}" srcOrd="0" destOrd="0" presId="urn:microsoft.com/office/officeart/2005/8/layout/chevron2"/>
    <dgm:cxn modelId="{AB99D0FC-4B88-46C8-8D4C-FCC5EB8C870C}" type="presParOf" srcId="{F6ACF73E-ECD1-4533-9C80-583A4D05D2AB}" destId="{5A5A80D2-302C-4A88-81A6-6C94D15708A4}" srcOrd="0" destOrd="0" presId="urn:microsoft.com/office/officeart/2005/8/layout/chevron2"/>
    <dgm:cxn modelId="{A22CE878-66FE-4169-9F04-1B372E9F8E7B}" type="presParOf" srcId="{F6ACF73E-ECD1-4533-9C80-583A4D05D2AB}" destId="{8172387C-29DC-422B-9573-385333C6AA61}" srcOrd="1" destOrd="0" presId="urn:microsoft.com/office/officeart/2005/8/layout/chevron2"/>
    <dgm:cxn modelId="{61596E67-5028-4A79-A022-37647FDC458E}" type="presParOf" srcId="{10371EDC-DDD0-4314-93B0-DA9ECA493734}" destId="{61600172-2A4E-4F55-A42F-B4D140F85201}" srcOrd="1" destOrd="0" presId="urn:microsoft.com/office/officeart/2005/8/layout/chevron2"/>
    <dgm:cxn modelId="{65552207-2278-4930-91A0-1B963B2E7B01}" type="presParOf" srcId="{10371EDC-DDD0-4314-93B0-DA9ECA493734}" destId="{E482244E-07A2-4099-A8A0-BF7D77E4FEDE}" srcOrd="2" destOrd="0" presId="urn:microsoft.com/office/officeart/2005/8/layout/chevron2"/>
    <dgm:cxn modelId="{2F9E5B62-FC5D-430B-9EF6-6A1CADB2D434}" type="presParOf" srcId="{E482244E-07A2-4099-A8A0-BF7D77E4FEDE}" destId="{4CE4E33E-DBBB-41C4-8707-38349E1D092E}" srcOrd="0" destOrd="0" presId="urn:microsoft.com/office/officeart/2005/8/layout/chevron2"/>
    <dgm:cxn modelId="{C8307DE4-85FF-42E6-94FF-184958C6EB7C}" type="presParOf" srcId="{E482244E-07A2-4099-A8A0-BF7D77E4FEDE}" destId="{D1A799CF-F31F-4C27-AB79-C321A5A74F60}" srcOrd="1" destOrd="0" presId="urn:microsoft.com/office/officeart/2005/8/layout/chevron2"/>
    <dgm:cxn modelId="{EDE64367-0759-4780-BEDF-CC9685455B13}" type="presParOf" srcId="{10371EDC-DDD0-4314-93B0-DA9ECA493734}" destId="{8059A882-2D32-44C9-9381-3EBFC415AE5E}" srcOrd="3" destOrd="0" presId="urn:microsoft.com/office/officeart/2005/8/layout/chevron2"/>
    <dgm:cxn modelId="{5C2D2CF0-0B9C-4393-86CA-61FE319760C3}" type="presParOf" srcId="{10371EDC-DDD0-4314-93B0-DA9ECA493734}" destId="{0F43B4C7-288D-4CDA-AF2D-F9A6D87E3F64}" srcOrd="4" destOrd="0" presId="urn:microsoft.com/office/officeart/2005/8/layout/chevron2"/>
    <dgm:cxn modelId="{C9496712-E4C5-4ACD-839D-58DE97AF540C}" type="presParOf" srcId="{0F43B4C7-288D-4CDA-AF2D-F9A6D87E3F64}" destId="{674C3D36-C570-4396-B16E-4C82FE1DBBAD}" srcOrd="0" destOrd="0" presId="urn:microsoft.com/office/officeart/2005/8/layout/chevron2"/>
    <dgm:cxn modelId="{989585A4-BCEA-4E89-A3AF-215CCD38AA14}" type="presParOf" srcId="{0F43B4C7-288D-4CDA-AF2D-F9A6D87E3F64}" destId="{55508279-3815-41ED-8ABF-C6E6B0E5537C}" srcOrd="1" destOrd="0" presId="urn:microsoft.com/office/officeart/2005/8/layout/chevron2"/>
    <dgm:cxn modelId="{E01D58ED-7934-4ECE-A6D5-B452AFCA3C04}" type="presParOf" srcId="{10371EDC-DDD0-4314-93B0-DA9ECA493734}" destId="{82CB6F68-C60C-490D-956D-E58E52A43572}" srcOrd="5" destOrd="0" presId="urn:microsoft.com/office/officeart/2005/8/layout/chevron2"/>
    <dgm:cxn modelId="{69C8CFCF-A588-4EA7-941D-9224B99055F1}" type="presParOf" srcId="{10371EDC-DDD0-4314-93B0-DA9ECA493734}" destId="{0B926A43-2676-45E1-BED7-A5253428557C}" srcOrd="6" destOrd="0" presId="urn:microsoft.com/office/officeart/2005/8/layout/chevron2"/>
    <dgm:cxn modelId="{528F9AB8-98D6-4A5C-8F1C-D5B6862056D9}" type="presParOf" srcId="{0B926A43-2676-45E1-BED7-A5253428557C}" destId="{4A3A9E61-FA0D-481F-B565-5C7E7D91E90E}" srcOrd="0" destOrd="0" presId="urn:microsoft.com/office/officeart/2005/8/layout/chevron2"/>
    <dgm:cxn modelId="{83766DB4-DC58-4AE7-B96F-663AF5DC368E}" type="presParOf" srcId="{0B926A43-2676-45E1-BED7-A5253428557C}" destId="{FD01FAC5-7190-459F-83BB-488FAC9CF05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A80D2-302C-4A88-81A6-6C94D15708A4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تعاریف</a:t>
          </a:r>
          <a:endParaRPr lang="fa-IR" sz="2000" kern="1200" dirty="0"/>
        </a:p>
      </dsp:txBody>
      <dsp:txXfrm rot="-5400000">
        <a:off x="1" y="437452"/>
        <a:ext cx="867844" cy="371933"/>
      </dsp:txXfrm>
    </dsp:sp>
    <dsp:sp modelId="{8172387C-29DC-422B-9573-385333C6AA61}">
      <dsp:nvSpPr>
        <dsp:cNvPr id="0" name=""/>
        <dsp:cNvSpPr/>
      </dsp:nvSpPr>
      <dsp:spPr>
        <a:xfrm rot="5400000">
          <a:off x="4145794" y="-3274419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/>
            <a:t>لغوی : فارسی ، عربی ، انگلیسی</a:t>
          </a:r>
          <a:endParaRPr lang="fa-IR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/>
            <a:t>اصطلاحات : عقل نظری ، عقل عملی ، عقل فلسفی</a:t>
          </a:r>
          <a:endParaRPr lang="fa-IR" sz="2400" kern="1200" dirty="0"/>
        </a:p>
      </dsp:txBody>
      <dsp:txXfrm rot="-5400000">
        <a:off x="867845" y="42869"/>
        <a:ext cx="7322416" cy="727177"/>
      </dsp:txXfrm>
    </dsp:sp>
    <dsp:sp modelId="{4CE4E33E-DBBB-41C4-8707-38349E1D092E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انواع عقل </a:t>
          </a:r>
          <a:endParaRPr lang="fa-IR" sz="2000" kern="1200" dirty="0"/>
        </a:p>
      </dsp:txBody>
      <dsp:txXfrm rot="-5400000">
        <a:off x="1" y="1530493"/>
        <a:ext cx="867844" cy="371933"/>
      </dsp:txXfrm>
    </dsp:sp>
    <dsp:sp modelId="{D1A799CF-F31F-4C27-AB79-C321A5A74F60}">
      <dsp:nvSpPr>
        <dsp:cNvPr id="0" name=""/>
        <dsp:cNvSpPr/>
      </dsp:nvSpPr>
      <dsp:spPr>
        <a:xfrm rot="5400000">
          <a:off x="4145794" y="-2181378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/>
            <a:t>عقل نظری  و عملی</a:t>
          </a:r>
          <a:endParaRPr lang="fa-IR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/>
            <a:t>عقل جزئی ( شخصی و خودمدار) و کلی ( جمعی و معنوی )</a:t>
          </a:r>
          <a:endParaRPr lang="fa-IR" sz="2400" kern="1200" dirty="0"/>
        </a:p>
      </dsp:txBody>
      <dsp:txXfrm rot="-5400000">
        <a:off x="867845" y="1135910"/>
        <a:ext cx="7322416" cy="727177"/>
      </dsp:txXfrm>
    </dsp:sp>
    <dsp:sp modelId="{674C3D36-C570-4396-B16E-4C82FE1DBBAD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000" kern="1200" dirty="0"/>
        </a:p>
      </dsp:txBody>
      <dsp:txXfrm rot="-5400000">
        <a:off x="1" y="2623534"/>
        <a:ext cx="867844" cy="371933"/>
      </dsp:txXfrm>
    </dsp:sp>
    <dsp:sp modelId="{55508279-3815-41ED-8ABF-C6E6B0E5537C}">
      <dsp:nvSpPr>
        <dsp:cNvPr id="0" name=""/>
        <dsp:cNvSpPr/>
      </dsp:nvSpPr>
      <dsp:spPr>
        <a:xfrm rot="5400000">
          <a:off x="4145794" y="-1088336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A9E61-FA0D-481F-B565-5C7E7D91E90E}">
      <dsp:nvSpPr>
        <dsp:cNvPr id="0" name=""/>
        <dsp:cNvSpPr/>
      </dsp:nvSpPr>
      <dsp:spPr>
        <a:xfrm rot="5400000">
          <a:off x="-185966" y="3382915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000" kern="1200" dirty="0"/>
        </a:p>
      </dsp:txBody>
      <dsp:txXfrm rot="-5400000">
        <a:off x="1" y="3630870"/>
        <a:ext cx="867844" cy="371933"/>
      </dsp:txXfrm>
    </dsp:sp>
    <dsp:sp modelId="{FD01FAC5-7190-459F-83BB-488FAC9CF05E}">
      <dsp:nvSpPr>
        <dsp:cNvPr id="0" name=""/>
        <dsp:cNvSpPr/>
      </dsp:nvSpPr>
      <dsp:spPr>
        <a:xfrm rot="5400000">
          <a:off x="4145794" y="4704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/>
            <a:t>علیت ، تناقض</a:t>
          </a:r>
          <a:endParaRPr lang="fa-IR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/>
            <a:t>هوهویت و غایت</a:t>
          </a:r>
          <a:endParaRPr lang="fa-IR" sz="2400" kern="1200" dirty="0"/>
        </a:p>
      </dsp:txBody>
      <dsp:txXfrm rot="-5400000">
        <a:off x="867845" y="3321993"/>
        <a:ext cx="7322416" cy="727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3887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37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985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1452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24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113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561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732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515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98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134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3E6C-14ED-42EA-8893-E1DE64527F88}" type="datetimeFigureOut">
              <a:rPr lang="fa-IR" smtClean="0"/>
              <a:t>1445/10/14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78447-CF1B-412E-8D5D-3880CFD246A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026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smtClean="0"/>
              <a:t>طرح درس ، اهداف ،اهمیت ، فایده و سرفصل های</a:t>
            </a:r>
            <a:br>
              <a:rPr lang="fa-IR" smtClean="0"/>
            </a:br>
            <a:r>
              <a:rPr lang="fa-IR" smtClean="0"/>
              <a:t>تاریخ </a:t>
            </a:r>
            <a:r>
              <a:rPr lang="fa-IR" dirty="0" smtClean="0"/>
              <a:t>اجتماعی ایران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طرح درس ، اهداف ، سرفصل ها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78994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6" r="4707" b="10272"/>
          <a:stretch/>
        </p:blipFill>
        <p:spPr>
          <a:xfrm>
            <a:off x="2891645" y="252183"/>
            <a:ext cx="6408711" cy="6583362"/>
          </a:xfrm>
        </p:spPr>
      </p:pic>
    </p:spTree>
    <p:extLst>
      <p:ext uri="{BB962C8B-B14F-4D97-AF65-F5344CB8AC3E}">
        <p14:creationId xmlns:p14="http://schemas.microsoft.com/office/powerpoint/2010/main" val="3262719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6" b="3908"/>
          <a:stretch/>
        </p:blipFill>
        <p:spPr>
          <a:xfrm>
            <a:off x="2351585" y="274638"/>
            <a:ext cx="7488831" cy="6583362"/>
          </a:xfrm>
        </p:spPr>
      </p:pic>
    </p:spTree>
    <p:extLst>
      <p:ext uri="{BB962C8B-B14F-4D97-AF65-F5344CB8AC3E}">
        <p14:creationId xmlns:p14="http://schemas.microsoft.com/office/powerpoint/2010/main" val="256842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یک نمونه از پژوهش های تاریخ اجتماعی ایران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1417638"/>
            <a:ext cx="7272808" cy="4891682"/>
          </a:xfrm>
        </p:spPr>
      </p:pic>
    </p:spTree>
    <p:extLst>
      <p:ext uri="{BB962C8B-B14F-4D97-AF65-F5344CB8AC3E}">
        <p14:creationId xmlns:p14="http://schemas.microsoft.com/office/powerpoint/2010/main" val="1433874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dirty="0">
                <a:cs typeface="B Kamran Outline" panose="00000400000000000000" pitchFamily="2" charset="-78"/>
              </a:rPr>
              <a:t>پرسش جلسه دوم</a:t>
            </a:r>
            <a:endParaRPr lang="fa-IR" sz="4800" dirty="0">
              <a:cs typeface="B Kamran Outline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5400" dirty="0">
                <a:cs typeface="B Kamran Outline" panose="00000400000000000000" pitchFamily="2" charset="-78"/>
              </a:rPr>
              <a:t>تاریخ اجتماعی ایران را از چه منابعی می توان پیدا کرد ؟</a:t>
            </a:r>
          </a:p>
          <a:p>
            <a:r>
              <a:rPr lang="fa-IR" sz="5400" dirty="0">
                <a:cs typeface="B Kamran Outline" panose="00000400000000000000" pitchFamily="2" charset="-78"/>
              </a:rPr>
              <a:t>تفاوت فایده و اهمیت چیست ؟</a:t>
            </a:r>
            <a:endParaRPr lang="fa-IR" sz="5400" dirty="0">
              <a:cs typeface="B Kamran Outline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0840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>تفاوت</a:t>
            </a:r>
            <a:r>
              <a:rPr lang="fa-IR" dirty="0" smtClean="0"/>
              <a:t> های تاریخ اجتماعی با تاریخ سیاسی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800" dirty="0">
                <a:cs typeface="B Kamran" panose="00000400000000000000" pitchFamily="2" charset="-78"/>
              </a:rPr>
              <a:t>تاریخ اجتماعی با </a:t>
            </a:r>
            <a:r>
              <a:rPr lang="fa-IR" sz="4800" dirty="0">
                <a:cs typeface="B Kamran" panose="00000400000000000000" pitchFamily="2" charset="-78"/>
              </a:rPr>
              <a:t>تاکید بر </a:t>
            </a:r>
            <a:r>
              <a:rPr lang="fa-IR" sz="4800" dirty="0">
                <a:solidFill>
                  <a:srgbClr val="FF0000"/>
                </a:solidFill>
                <a:cs typeface="B Kamran" panose="00000400000000000000" pitchFamily="2" charset="-78"/>
              </a:rPr>
              <a:t>«تغییراجتماعی</a:t>
            </a:r>
            <a:r>
              <a:rPr lang="fa-IR" sz="4800" dirty="0">
                <a:solidFill>
                  <a:srgbClr val="FF0000"/>
                </a:solidFill>
                <a:cs typeface="B Kamran" panose="00000400000000000000" pitchFamily="2" charset="-78"/>
              </a:rPr>
              <a:t>»</a:t>
            </a:r>
            <a:r>
              <a:rPr lang="fa-IR" sz="4800" dirty="0">
                <a:cs typeface="B Kamran" panose="00000400000000000000" pitchFamily="2" charset="-78"/>
              </a:rPr>
              <a:t> </a:t>
            </a:r>
            <a:r>
              <a:rPr lang="fa-IR" sz="4800" dirty="0">
                <a:cs typeface="B Kamran" panose="00000400000000000000" pitchFamily="2" charset="-78"/>
              </a:rPr>
              <a:t>به عنوان هسته محوری ای که تطبیق و شناخت جهان </a:t>
            </a:r>
            <a:r>
              <a:rPr lang="fa-IR" sz="4800" dirty="0">
                <a:cs typeface="B Kamran" panose="00000400000000000000" pitchFamily="2" charset="-78"/>
              </a:rPr>
              <a:t>معاصر باید </a:t>
            </a:r>
            <a:r>
              <a:rPr lang="fa-IR" sz="4800" dirty="0">
                <a:cs typeface="B Kamran" panose="00000400000000000000" pitchFamily="2" charset="-78"/>
              </a:rPr>
              <a:t>برحول آن سامان یابد، روایت های تاریخی غالب را(که برعکس) حول تاریخ سیاست و حکومت یا حول تاریخ </a:t>
            </a:r>
            <a:r>
              <a:rPr lang="fa-IR" sz="4800" dirty="0">
                <a:cs typeface="B Kamran" panose="00000400000000000000" pitchFamily="2" charset="-78"/>
              </a:rPr>
              <a:t>عقاید گذشته شکل </a:t>
            </a:r>
            <a:r>
              <a:rPr lang="fa-IR" sz="4800" dirty="0">
                <a:cs typeface="B Kamran" panose="00000400000000000000" pitchFamily="2" charset="-78"/>
              </a:rPr>
              <a:t>گرفته </a:t>
            </a:r>
            <a:r>
              <a:rPr lang="fa-IR" sz="4800" dirty="0">
                <a:cs typeface="B Kamran" panose="00000400000000000000" pitchFamily="2" charset="-78"/>
              </a:rPr>
              <a:t>اند به </a:t>
            </a:r>
            <a:r>
              <a:rPr lang="fa-IR" sz="4800" dirty="0">
                <a:cs typeface="B Kamran" panose="00000400000000000000" pitchFamily="2" charset="-78"/>
              </a:rPr>
              <a:t>چالش می </a:t>
            </a:r>
            <a:r>
              <a:rPr lang="fa-IR" sz="4800" dirty="0">
                <a:cs typeface="B Kamran" panose="00000400000000000000" pitchFamily="2" charset="-78"/>
              </a:rPr>
              <a:t>کشد.</a:t>
            </a:r>
          </a:p>
        </p:txBody>
      </p:sp>
    </p:spTree>
    <p:extLst>
      <p:ext uri="{BB962C8B-B14F-4D97-AF65-F5344CB8AC3E}">
        <p14:creationId xmlns:p14="http://schemas.microsoft.com/office/powerpoint/2010/main" val="2925929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>تفاوت</a:t>
            </a:r>
            <a:r>
              <a:rPr lang="fa-IR" dirty="0" smtClean="0"/>
              <a:t> های تاریخ اجتماعی با تاریخ سیاسی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800" dirty="0">
                <a:cs typeface="B Kamran" panose="00000400000000000000" pitchFamily="2" charset="-78"/>
              </a:rPr>
              <a:t>مورخان </a:t>
            </a:r>
            <a:r>
              <a:rPr lang="fa-IR" sz="4800" dirty="0">
                <a:cs typeface="B Kamran" panose="00000400000000000000" pitchFamily="2" charset="-78"/>
              </a:rPr>
              <a:t>اجتماعی با درنظرداشتن چنین هدفی ، درصدد کشف مناسبات میان </a:t>
            </a:r>
            <a:r>
              <a:rPr lang="fa-IR" sz="4800" dirty="0">
                <a:cs typeface="B Kamran" panose="00000400000000000000" pitchFamily="2" charset="-78"/>
              </a:rPr>
              <a:t>اقتصاد،فرایندها و ساختارهای </a:t>
            </a:r>
            <a:r>
              <a:rPr lang="fa-IR" sz="4800" dirty="0">
                <a:cs typeface="B Kamran" panose="00000400000000000000" pitchFamily="2" charset="-78"/>
              </a:rPr>
              <a:t>جمعیت نگاشتی و اجتماعی </a:t>
            </a:r>
            <a:r>
              <a:rPr lang="fa-IR" sz="4800" dirty="0">
                <a:cs typeface="B Kamran" panose="00000400000000000000" pitchFamily="2" charset="-78"/>
              </a:rPr>
              <a:t>، و نیزتاثیرآن </a:t>
            </a:r>
            <a:r>
              <a:rPr lang="fa-IR" sz="4800" dirty="0">
                <a:cs typeface="B Kamran" panose="00000400000000000000" pitchFamily="2" charset="-78"/>
              </a:rPr>
              <a:t>ها برنهادهای سیاسی ،توزیع ثروت و منابع ،جنبش های اجتماعی،جهان بینی های مشترک و اشکال رفتارهای عمومی و خصوصی برآمدند. </a:t>
            </a:r>
            <a:endParaRPr lang="fa-IR" sz="48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6146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تفاوت های تاریخ اجتماعی با تاریخ سیاسی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800" dirty="0">
                <a:cs typeface="B Kamran" panose="00000400000000000000" pitchFamily="2" charset="-78"/>
              </a:rPr>
              <a:t>تاریخ اجتماعی پیوندی نزدیک با علوم اجتماعی ، اقتصاد ، جغرافیا ، جمعیت شناسی ، روان شناسی ، ادبیات ، هنر ، حقوق و حتی علوم پزشکی دارد</a:t>
            </a:r>
            <a:r>
              <a:rPr lang="fa-IR" sz="4800" dirty="0">
                <a:cs typeface="B Kamran" panose="00000400000000000000" pitchFamily="2" charset="-78"/>
              </a:rPr>
              <a:t>.</a:t>
            </a:r>
            <a:endParaRPr lang="fa-IR" sz="4800" dirty="0">
              <a:cs typeface="B Kamran" panose="00000400000000000000" pitchFamily="2" charset="-78"/>
            </a:endParaRPr>
          </a:p>
          <a:p>
            <a:pPr algn="just"/>
            <a:r>
              <a:rPr lang="fa-IR" sz="4800" dirty="0">
                <a:cs typeface="B Kamran" panose="00000400000000000000" pitchFamily="2" charset="-78"/>
              </a:rPr>
              <a:t>تاریخ اجتماعی از نظریه های بینابینی و نیز از نظریه های اختصاصی علوم به فراوانی استفاده می کند .</a:t>
            </a:r>
          </a:p>
        </p:txBody>
      </p:sp>
    </p:spTree>
    <p:extLst>
      <p:ext uri="{BB962C8B-B14F-4D97-AF65-F5344CB8AC3E}">
        <p14:creationId xmlns:p14="http://schemas.microsoft.com/office/powerpoint/2010/main" val="3549927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تفاوت های تاریخ اجتماعی با تاریخ سیاسی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3800" dirty="0">
                <a:cs typeface="B Kamran" panose="00000400000000000000" pitchFamily="2" charset="-78"/>
              </a:rPr>
              <a:t>تاریخ اجتماعی درمقیاس کمّی و حوزه مفهومی اش آن قدرگسترش حاصل کرده که عوارض جدی ای را برای خودش به بارآورده است.</a:t>
            </a:r>
          </a:p>
          <a:p>
            <a:pPr algn="just"/>
            <a:r>
              <a:rPr lang="fa-IR" sz="3800" dirty="0">
                <a:cs typeface="B Kamran" panose="00000400000000000000" pitchFamily="2" charset="-78"/>
              </a:rPr>
              <a:t>نیازبیشتربه مهارت های فنی چون کمی سازی ( بسامد واژگان ، چارت ها و نمودارها ، نرم افزارهای کامپیوتری ) ، ایجاد زمینه های فرعی چون جمعیت نگاری تاریخی، یا گرایش به رویکردهای روش شناختی همچون تاریخ شفاهی به طرزمهارناپذیری درتفکیک وتجزیه مطالعات تاریخ اجتماعی نقش داشته اند.</a:t>
            </a:r>
            <a:endParaRPr lang="fa-IR" sz="38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4501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کلان مفاهیم مشترک در تاریخ اجتماعی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sz="4400" dirty="0">
                <a:cs typeface="B Kamran" panose="00000400000000000000" pitchFamily="2" charset="-78"/>
              </a:rPr>
              <a:t>نهاد های اجتماعی ( خانواده ، دین ، آموزش و پرورش ، اقتصاد و سیاست )</a:t>
            </a:r>
          </a:p>
          <a:p>
            <a:r>
              <a:rPr lang="fa-IR" sz="4400" dirty="0">
                <a:cs typeface="B Kamran" panose="00000400000000000000" pitchFamily="2" charset="-78"/>
              </a:rPr>
              <a:t>طبقه اجتماعی</a:t>
            </a:r>
          </a:p>
          <a:p>
            <a:r>
              <a:rPr lang="fa-IR" sz="4400" dirty="0">
                <a:cs typeface="B Kamran" panose="00000400000000000000" pitchFamily="2" charset="-78"/>
              </a:rPr>
              <a:t>نقش اجتماعی</a:t>
            </a:r>
          </a:p>
          <a:p>
            <a:r>
              <a:rPr lang="fa-IR" sz="4400" dirty="0">
                <a:cs typeface="B Kamran" panose="00000400000000000000" pitchFamily="2" charset="-78"/>
              </a:rPr>
              <a:t>پایگاه اجتماعی</a:t>
            </a:r>
          </a:p>
          <a:p>
            <a:r>
              <a:rPr lang="fa-IR" sz="4400" dirty="0">
                <a:cs typeface="B Kamran" panose="00000400000000000000" pitchFamily="2" charset="-78"/>
              </a:rPr>
              <a:t>قشربندی اجتماعی</a:t>
            </a:r>
            <a:endParaRPr lang="fa-IR" sz="44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1320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نهاد های اجتماعی </a:t>
            </a:r>
            <a:r>
              <a:rPr lang="en-US" dirty="0" smtClean="0"/>
              <a:t>social institution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4000" dirty="0">
                <a:cs typeface="B Kamran" panose="00000400000000000000" pitchFamily="2" charset="-78"/>
              </a:rPr>
              <a:t>نهاد </a:t>
            </a:r>
            <a:r>
              <a:rPr lang="fa-IR" sz="4000" dirty="0">
                <a:cs typeface="B Kamran" panose="00000400000000000000" pitchFamily="2" charset="-78"/>
              </a:rPr>
              <a:t>؛ نظامی </a:t>
            </a:r>
            <a:r>
              <a:rPr lang="fa-IR" sz="4000" dirty="0">
                <a:cs typeface="B Kamran" panose="00000400000000000000" pitchFamily="2" charset="-78"/>
              </a:rPr>
              <a:t>به نسبت پایدار و سازمان یافته از الگوهای اجتماعی است که برخی از رفتارهای نظارت شده و یکسان را باهدف بر آوردن نیازهای اساسی جامعه در بر می گیرد</a:t>
            </a:r>
            <a:r>
              <a:rPr lang="fa-IR" sz="4000" dirty="0">
                <a:cs typeface="B Kamran" panose="00000400000000000000" pitchFamily="2" charset="-78"/>
              </a:rPr>
              <a:t>.</a:t>
            </a:r>
          </a:p>
          <a:p>
            <a:pPr algn="just"/>
            <a:r>
              <a:rPr lang="fa-IR" sz="4000" dirty="0">
                <a:cs typeface="B Kamran" panose="00000400000000000000" pitchFamily="2" charset="-78"/>
              </a:rPr>
              <a:t>معمولا پنج </a:t>
            </a:r>
            <a:r>
              <a:rPr lang="fa-IR" sz="4000" dirty="0">
                <a:cs typeface="B Kamran" panose="00000400000000000000" pitchFamily="2" charset="-78"/>
              </a:rPr>
              <a:t>نهاد بنیادی درهمه جوامع وجود دارد : خانواده ، آموزش و پرورش ، دین ، اقتصاد و حکومت (کوئن ، 1387 : 147 </a:t>
            </a:r>
            <a:r>
              <a:rPr lang="fa-IR" sz="4000" dirty="0">
                <a:cs typeface="B Kamran" panose="00000400000000000000" pitchFamily="2" charset="-78"/>
              </a:rPr>
              <a:t>) ( مبانی جامعه شناسی ، بروس کوئن ، ترجمه غلامعباسی توسلی و رضا فاضل ، تهران ، سمت ، 1387 )</a:t>
            </a:r>
          </a:p>
        </p:txBody>
      </p:sp>
    </p:spTree>
    <p:extLst>
      <p:ext uri="{BB962C8B-B14F-4D97-AF65-F5344CB8AC3E}">
        <p14:creationId xmlns:p14="http://schemas.microsoft.com/office/powerpoint/2010/main" val="2395922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LotusFa" pitchFamily="2" charset="-78"/>
                <a:cs typeface="LotusFa" pitchFamily="2" charset="-78"/>
              </a:rPr>
              <a:t>تاريخ اجتماعي ايران</a:t>
            </a:r>
            <a:endParaRPr lang="fa-IR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LotusFa" pitchFamily="2" charset="-78"/>
              <a:cs typeface="LotusF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fa-IR" sz="4000" dirty="0"/>
          </a:p>
          <a:p>
            <a:r>
              <a:rPr lang="fa-IR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دكتر محمد سلماسي زاده</a:t>
            </a:r>
            <a:endParaRPr lang="fa-IR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4581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نهاد های اجتماعی </a:t>
            </a:r>
            <a:r>
              <a:rPr lang="en-US" dirty="0" smtClean="0"/>
              <a:t>social institution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a-IR" sz="4000" dirty="0">
                <a:cs typeface="B Kamran" panose="00000400000000000000" pitchFamily="2" charset="-78"/>
              </a:rPr>
              <a:t>نهاد مجموعه قواعد رفتاری ایجادشده توسط انسان به منظور اداره و شکل دهی به تعامل انسان هاست که تا حدی به آنها کمک می کند انتظاراتی از کنش دیگران داشته باشند.</a:t>
            </a:r>
          </a:p>
          <a:p>
            <a:pPr algn="just"/>
            <a:r>
              <a:rPr lang="fa-IR" sz="4000" dirty="0">
                <a:cs typeface="B Kamran" panose="00000400000000000000" pitchFamily="2" charset="-78"/>
              </a:rPr>
              <a:t>به گفته داگلاس نورث : نهاد ها قواعد بازی در جامعه اند  به عبارت سنجیده تر قیودی وضع شده از جانب نوع بشرند که روابط متقابل انسانها با یکدیگر را شکل می‌دهند و بر دو نوع هستند : رسمی و غیر رسمی</a:t>
            </a:r>
            <a:r>
              <a:rPr lang="fa-IR" sz="3800" dirty="0">
                <a:solidFill>
                  <a:schemeClr val="accent6">
                    <a:lumMod val="75000"/>
                  </a:schemeClr>
                </a:solidFill>
                <a:cs typeface="B Kamran" panose="00000400000000000000" pitchFamily="2" charset="-78"/>
              </a:rPr>
              <a:t>( نهادهای غیررسمی چارچوب های مفهومی برای رمزگشائی از محیط هستند که در قالب فرهنگ و خرده فرهنگ جلوه گر می شوند مثل فرهنگ رانندگی ، فرهنگ غیررسمی دانشجوئی یا معلمی و ... )</a:t>
            </a:r>
            <a:endParaRPr lang="en-US" sz="3800" dirty="0">
              <a:solidFill>
                <a:schemeClr val="accent6">
                  <a:lumMod val="75000"/>
                </a:schemeClr>
              </a:solidFill>
              <a:cs typeface="B Kamran" panose="00000400000000000000" pitchFamily="2" charset="-78"/>
            </a:endParaRPr>
          </a:p>
          <a:p>
            <a:endParaRPr lang="fa-IR" sz="40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0260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/>
              <a:t>طبقه اجتماعی </a:t>
            </a:r>
            <a:r>
              <a:rPr lang="en-US" b="1" dirty="0"/>
              <a:t>Social </a:t>
            </a:r>
            <a:r>
              <a:rPr lang="en-US" b="1" dirty="0" smtClean="0"/>
              <a:t>class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3800" dirty="0">
                <a:cs typeface="B Kamran" panose="00000400000000000000" pitchFamily="2" charset="-78"/>
              </a:rPr>
              <a:t>شامل مجموعه </a:t>
            </a:r>
            <a:r>
              <a:rPr lang="fa-IR" sz="3800" dirty="0">
                <a:cs typeface="B Kamran" panose="00000400000000000000" pitchFamily="2" charset="-78"/>
              </a:rPr>
              <a:t>یا </a:t>
            </a:r>
            <a:r>
              <a:rPr lang="fa-IR" sz="3800" dirty="0">
                <a:cs typeface="B Kamran" panose="00000400000000000000" pitchFamily="2" charset="-78"/>
              </a:rPr>
              <a:t>اشخاص </a:t>
            </a:r>
            <a:r>
              <a:rPr lang="fa-IR" sz="3800" dirty="0">
                <a:cs typeface="B Kamran" panose="00000400000000000000" pitchFamily="2" charset="-78"/>
              </a:rPr>
              <a:t>یا </a:t>
            </a:r>
            <a:r>
              <a:rPr lang="fa-IR" sz="3800" dirty="0">
                <a:cs typeface="B Kamran" panose="00000400000000000000" pitchFamily="2" charset="-78"/>
              </a:rPr>
              <a:t>گروه هایی </a:t>
            </a:r>
            <a:r>
              <a:rPr lang="fa-IR" sz="3800" dirty="0">
                <a:cs typeface="B Kamran" panose="00000400000000000000" pitchFamily="2" charset="-78"/>
              </a:rPr>
              <a:t>است که به عنوان یک واحد اجتماعی در سلسله مراتب منظم جامعه به حساب می آیند</a:t>
            </a:r>
            <a:r>
              <a:rPr lang="fa-IR" sz="3800" dirty="0">
                <a:cs typeface="B Kamran" panose="00000400000000000000" pitchFamily="2" charset="-78"/>
              </a:rPr>
              <a:t>.</a:t>
            </a:r>
          </a:p>
          <a:p>
            <a:pPr algn="just"/>
            <a:r>
              <a:rPr lang="fa-IR" sz="3800" dirty="0">
                <a:cs typeface="B Kamran" panose="00000400000000000000" pitchFamily="2" charset="-78"/>
              </a:rPr>
              <a:t>هر </a:t>
            </a:r>
            <a:r>
              <a:rPr lang="fa-IR" sz="3800" dirty="0">
                <a:cs typeface="B Kamran" panose="00000400000000000000" pitchFamily="2" charset="-78"/>
              </a:rPr>
              <a:t>طبقه در جامعه پایگاهی خاص دارد یعنی دارای منزلتی خاص است و در درون قشرهای اجتماعی در سطحی مخصوص جای </a:t>
            </a:r>
            <a:r>
              <a:rPr lang="fa-IR" sz="3800" dirty="0">
                <a:cs typeface="B Kamran" panose="00000400000000000000" pitchFamily="2" charset="-78"/>
              </a:rPr>
              <a:t>می‌گیرد.</a:t>
            </a:r>
          </a:p>
          <a:p>
            <a:pPr algn="just"/>
            <a:r>
              <a:rPr lang="fa-IR" sz="3800" dirty="0">
                <a:cs typeface="B Kamran" panose="00000400000000000000" pitchFamily="2" charset="-78"/>
              </a:rPr>
              <a:t>طبقه زمانی به درستی پدید می آید که به صورت گروهی در بطن جامعه و اعضای آن از حداقل آگاهی جمعی برخوردار </a:t>
            </a:r>
            <a:r>
              <a:rPr lang="fa-IR" sz="3800" dirty="0">
                <a:cs typeface="B Kamran" panose="00000400000000000000" pitchFamily="2" charset="-78"/>
              </a:rPr>
              <a:t>باشند.</a:t>
            </a:r>
            <a:endParaRPr lang="en-US" sz="3800" dirty="0">
              <a:cs typeface="B Kamran" panose="00000400000000000000" pitchFamily="2" charset="-78"/>
            </a:endParaRPr>
          </a:p>
          <a:p>
            <a:endParaRPr lang="fa-IR" sz="38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7840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/>
              <a:t>قشر اجتماعی (</a:t>
            </a:r>
            <a:r>
              <a:rPr lang="en-US" b="1" dirty="0"/>
              <a:t>Social stratum</a:t>
            </a:r>
            <a:r>
              <a:rPr lang="fa-IR" b="1" dirty="0" smtClean="0"/>
              <a:t>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400" dirty="0">
                <a:cs typeface="B Kamran" panose="00000400000000000000" pitchFamily="2" charset="-78"/>
              </a:rPr>
              <a:t>مجموعه </a:t>
            </a:r>
            <a:r>
              <a:rPr lang="fa-IR" sz="4400" dirty="0">
                <a:cs typeface="B Kamran" panose="00000400000000000000" pitchFamily="2" charset="-78"/>
              </a:rPr>
              <a:t>ای است متشکل از تعدادی از اشخاص یا گروه هایی که در فرایند قشربندی اجتماعی در یک سطح جای یافته اند.</a:t>
            </a:r>
            <a:endParaRPr lang="en-US" sz="4400" dirty="0">
              <a:cs typeface="B Kamran" panose="00000400000000000000" pitchFamily="2" charset="-78"/>
            </a:endParaRPr>
          </a:p>
          <a:p>
            <a:pPr algn="just"/>
            <a:r>
              <a:rPr lang="fa-IR" sz="4400" dirty="0">
                <a:cs typeface="B Kamran" panose="00000400000000000000" pitchFamily="2" charset="-78"/>
              </a:rPr>
              <a:t>قشرهای </a:t>
            </a:r>
            <a:r>
              <a:rPr lang="fa-IR" sz="4400" dirty="0">
                <a:cs typeface="B Kamran" panose="00000400000000000000" pitchFamily="2" charset="-78"/>
              </a:rPr>
              <a:t>گوناگون اجتماعی </a:t>
            </a:r>
            <a:r>
              <a:rPr lang="fa-IR" sz="4400" dirty="0">
                <a:cs typeface="B Kamran" panose="00000400000000000000" pitchFamily="2" charset="-78"/>
              </a:rPr>
              <a:t>با </a:t>
            </a:r>
            <a:r>
              <a:rPr lang="fa-IR" sz="4400" dirty="0">
                <a:cs typeface="B Kamran" panose="00000400000000000000" pitchFamily="2" charset="-78"/>
              </a:rPr>
              <a:t>توجه به وضع و موقع خود،مورد قضاوت مجموع افراد جامعه قرار می </a:t>
            </a:r>
            <a:r>
              <a:rPr lang="fa-IR" sz="4400" dirty="0">
                <a:cs typeface="B Kamran" panose="00000400000000000000" pitchFamily="2" charset="-78"/>
              </a:rPr>
              <a:t>گیرند. </a:t>
            </a:r>
          </a:p>
        </p:txBody>
      </p:sp>
    </p:spTree>
    <p:extLst>
      <p:ext uri="{BB962C8B-B14F-4D97-AF65-F5344CB8AC3E}">
        <p14:creationId xmlns:p14="http://schemas.microsoft.com/office/powerpoint/2010/main" val="3638859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/>
              <a:t>پایگاه اجتماعی (</a:t>
            </a:r>
            <a:r>
              <a:rPr lang="en-US" b="1" dirty="0"/>
              <a:t>Social status</a:t>
            </a:r>
            <a:r>
              <a:rPr lang="fa-IR" b="1" dirty="0" smtClean="0"/>
              <a:t>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4000" dirty="0">
                <a:cs typeface="B Kamran" panose="00000400000000000000" pitchFamily="2" charset="-78"/>
              </a:rPr>
              <a:t>جایی است که هر کس در ساخت اجتماعی اشغال می کند،وضع یا اعتبار اجتماعی است که معاصران فرد </a:t>
            </a:r>
            <a:r>
              <a:rPr lang="fa-IR" sz="4000" dirty="0">
                <a:cs typeface="B Kamran" panose="00000400000000000000" pitchFamily="2" charset="-78"/>
              </a:rPr>
              <a:t>بدو </a:t>
            </a:r>
            <a:r>
              <a:rPr lang="fa-IR" sz="4000" dirty="0">
                <a:cs typeface="B Kamran" panose="00000400000000000000" pitchFamily="2" charset="-78"/>
              </a:rPr>
              <a:t>بطور عینی در بطن جامعه ای که در آن حیات می گذراند،تفویض می دارند.</a:t>
            </a:r>
            <a:endParaRPr lang="en-US" sz="4000" dirty="0">
              <a:cs typeface="B Kamran" panose="00000400000000000000" pitchFamily="2" charset="-78"/>
            </a:endParaRPr>
          </a:p>
          <a:p>
            <a:pPr algn="just"/>
            <a:r>
              <a:rPr lang="fa-IR" sz="4000" dirty="0">
                <a:cs typeface="B Kamran" panose="00000400000000000000" pitchFamily="2" charset="-78"/>
              </a:rPr>
              <a:t>وضع یا مرتبتی است که شخص بطور ذهنی حفظ می کند یا سعی در نگاهداری از آن در نظر دیگران دارد.«جایی که یک فرد خاص در نظامی مخصوص و در زمانی معین اشغال می کند،پایگاه او در برابر این نظام خوانده می شود</a:t>
            </a:r>
            <a:r>
              <a:rPr lang="fa-IR" sz="4000" dirty="0">
                <a:cs typeface="B Kamran" panose="00000400000000000000" pitchFamily="2" charset="-78"/>
              </a:rPr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4055913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/>
              <a:t>پایگاه اجتماعی (</a:t>
            </a:r>
            <a:r>
              <a:rPr lang="en-US" b="1" dirty="0"/>
              <a:t>Social status</a:t>
            </a:r>
            <a:r>
              <a:rPr lang="fa-IR" b="1" dirty="0" smtClean="0"/>
              <a:t>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4000" dirty="0">
                <a:cs typeface="B Kamran" panose="00000400000000000000" pitchFamily="2" charset="-78"/>
              </a:rPr>
              <a:t>علاوه بر این،پایگاه اجتماعی را شماری از عوامل تشکیل </a:t>
            </a:r>
            <a:r>
              <a:rPr lang="fa-IR" sz="4000" dirty="0">
                <a:cs typeface="B Kamran" panose="00000400000000000000" pitchFamily="2" charset="-78"/>
              </a:rPr>
              <a:t>می‌دهند </a:t>
            </a:r>
            <a:r>
              <a:rPr lang="fa-IR" sz="4000" dirty="0">
                <a:cs typeface="B Kamran" panose="00000400000000000000" pitchFamily="2" charset="-78"/>
              </a:rPr>
              <a:t>که که در هر مورد تنوع می پذیرند،نظیر:شغل،مالکیت ارضی،درآمد،قدرت و تعلق قومی.</a:t>
            </a:r>
          </a:p>
          <a:p>
            <a:pPr algn="just"/>
            <a:r>
              <a:rPr lang="fa-IR" sz="4000" dirty="0">
                <a:cs typeface="B Kamran" panose="00000400000000000000" pitchFamily="2" charset="-78"/>
              </a:rPr>
              <a:t>پایگاه اجتماعی،عبارت است از یک سازۀ ذهنی و ارزیابی آن با کاربرد معیارهای ارزشی – اجتماعی و رایج در جامعه صورت </a:t>
            </a:r>
            <a:r>
              <a:rPr lang="fa-IR" sz="4000" dirty="0">
                <a:cs typeface="B Kamran" panose="00000400000000000000" pitchFamily="2" charset="-78"/>
              </a:rPr>
              <a:t>می‌گیرد.سن،جنس،وضع </a:t>
            </a:r>
            <a:r>
              <a:rPr lang="fa-IR" sz="4000" dirty="0">
                <a:cs typeface="B Kamran" panose="00000400000000000000" pitchFamily="2" charset="-78"/>
              </a:rPr>
              <a:t>اجتماعی – حرفه ای و محیط اولیه،تعیین کنندۀ پایگاه هایی متفاوتند.</a:t>
            </a:r>
            <a:endParaRPr lang="en-US" sz="4000" dirty="0">
              <a:cs typeface="B Kamran" panose="00000400000000000000" pitchFamily="2" charset="-78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833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/>
              <a:t>نقش اجتماعی (</a:t>
            </a:r>
            <a:r>
              <a:rPr lang="en-US" b="1" dirty="0"/>
              <a:t>Social role</a:t>
            </a:r>
            <a:r>
              <a:rPr lang="fa-IR" b="1" dirty="0" smtClean="0"/>
              <a:t>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800" dirty="0">
                <a:cs typeface="B Kamran" panose="00000400000000000000" pitchFamily="2" charset="-78"/>
              </a:rPr>
              <a:t>شامل </a:t>
            </a:r>
            <a:r>
              <a:rPr lang="fa-IR" sz="4800" dirty="0">
                <a:cs typeface="B Kamran" panose="00000400000000000000" pitchFamily="2" charset="-78"/>
              </a:rPr>
              <a:t>رفتار،کردار و یا کار و وظیفه ای است،که یک شخص در داخل یک گروه به عهده می گیرد.</a:t>
            </a:r>
            <a:endParaRPr lang="en-US" sz="4800" dirty="0">
              <a:cs typeface="B Kamran" panose="00000400000000000000" pitchFamily="2" charset="-78"/>
            </a:endParaRPr>
          </a:p>
          <a:p>
            <a:pPr algn="just"/>
            <a:r>
              <a:rPr lang="fa-IR" sz="4800" dirty="0">
                <a:cs typeface="B Kamran" panose="00000400000000000000" pitchFamily="2" charset="-78"/>
              </a:rPr>
              <a:t>نقش را هم به عنوان نوع رفتار اجتماعی یک فرد که بر طبق الگوهای کلی اجتماعی و فرهنگی گروه صورت می گیرد و هم همچون نحوۀ پاسخ به انتظار دیگران،تعریف می کنند</a:t>
            </a:r>
            <a:r>
              <a:rPr lang="fa-IR" sz="4800" dirty="0">
                <a:cs typeface="B Kamran" panose="00000400000000000000" pitchFamily="2" charset="-78"/>
              </a:rPr>
              <a:t>.</a:t>
            </a:r>
            <a:endParaRPr lang="en-US" sz="48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5515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dirty="0" smtClean="0"/>
              <a:t>محدوده زماني پژوهش</a:t>
            </a:r>
            <a:endParaRPr lang="fa-IR" dirty="0"/>
          </a:p>
        </p:txBody>
      </p:sp>
      <p:pic>
        <p:nvPicPr>
          <p:cNvPr id="4" name="Content Placeholder 3" descr="0.057827001312877266_taknaz_i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91544" y="1715295"/>
            <a:ext cx="8208912" cy="4295775"/>
          </a:xfrm>
        </p:spPr>
      </p:pic>
      <p:sp>
        <p:nvSpPr>
          <p:cNvPr id="5" name="TextBox 4"/>
          <p:cNvSpPr txBox="1"/>
          <p:nvPr/>
        </p:nvSpPr>
        <p:spPr>
          <a:xfrm>
            <a:off x="1991544" y="2276873"/>
            <a:ext cx="813690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3200" dirty="0"/>
              <a:t>ايران عصر قاجار از 1800 تا 1925 م</a:t>
            </a:r>
            <a:endParaRPr lang="fa-IR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927648" y="3356993"/>
            <a:ext cx="640871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3600" dirty="0"/>
              <a:t>چرا اين مقطع انتخاب شده است ؟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5680" y="4077073"/>
            <a:ext cx="619268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3600" dirty="0"/>
              <a:t>اهميت و كاربرد آن كدام است ؟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63552" y="4869161"/>
            <a:ext cx="806489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3600" dirty="0"/>
              <a:t>نقاط اشتراك و تفاوت آن با ساير دروه هاي تاريخي كدام است ؟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656985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شناسایی منابع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fa-IR" sz="4000" dirty="0"/>
              <a:t>شناسایی منابع : تاریخ نگاری و غیرتاریخ نگاری مانند سفرنامه ها ، روزنامه ها ، کتب ادبی ، خاطرات ، اسناد و گزارش های داخلی و خارجی ، وقف نامه ها ، کتب فقه و حدیث، رسایل سیاسی ، نامه ها ( اخوانیات ) ، آثار تاریخی مانند عکس و فیلم و سکه و ...</a:t>
            </a:r>
          </a:p>
        </p:txBody>
      </p:sp>
    </p:spTree>
    <p:extLst>
      <p:ext uri="{BB962C8B-B14F-4D97-AF65-F5344CB8AC3E}">
        <p14:creationId xmlns:p14="http://schemas.microsoft.com/office/powerpoint/2010/main" val="1701541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طرح درس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dirty="0" smtClean="0"/>
              <a:t>مباحث مربوط به فرهنگ : تربیت عمومی ، آداب و رسوم </a:t>
            </a:r>
          </a:p>
          <a:p>
            <a:r>
              <a:rPr lang="fa-IR" dirty="0" smtClean="0"/>
              <a:t>مباحث مربوط به جامعه : تنوع و تکثر اجتماعی ، نهادهای اجتماعی ، طبقات اجتماعی ، شکافهای افقی و عمودی جامعه ایرانی</a:t>
            </a:r>
          </a:p>
          <a:p>
            <a:r>
              <a:rPr lang="fa-IR" dirty="0" smtClean="0"/>
              <a:t>عقلانیت و خردمندی : عقل نظری ، عقل عملی ، موهومات و خرافات</a:t>
            </a:r>
          </a:p>
          <a:p>
            <a:r>
              <a:rPr lang="fa-IR" dirty="0" smtClean="0"/>
              <a:t>خشونت و نا امنی : ابعاد مختلف آن و شکل گیری نظام سیاسی – اقتصادی بر پایه آن و توجه به نتایج و پیامدهای آن</a:t>
            </a:r>
          </a:p>
        </p:txBody>
      </p:sp>
    </p:spTree>
    <p:extLst>
      <p:ext uri="{BB962C8B-B14F-4D97-AF65-F5344CB8AC3E}">
        <p14:creationId xmlns:p14="http://schemas.microsoft.com/office/powerpoint/2010/main" val="2766841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طرح درس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dirty="0" smtClean="0"/>
              <a:t>عوامل جغرافیایی و نقش آن در شکل گیری فرهنگ و جامعه ، اقتصاد و سیاست</a:t>
            </a:r>
          </a:p>
          <a:p>
            <a:r>
              <a:rPr lang="fa-IR" dirty="0" smtClean="0"/>
              <a:t>تبیین مولفه های نظام سیاسی : خود کامگی و استبداد ، پراکندگی و تمرکز ، گسست دولت و ملت ، نظام قبیله ایی</a:t>
            </a:r>
          </a:p>
          <a:p>
            <a:r>
              <a:rPr lang="fa-IR" dirty="0" smtClean="0"/>
              <a:t>تبیین مولفه های اقتصادی : کار و تولید ، چپو و غارت ، عقلانیت یا خشونت ، تجارت و صنعت </a:t>
            </a:r>
          </a:p>
          <a:p>
            <a:r>
              <a:rPr lang="fa-IR" dirty="0" smtClean="0"/>
              <a:t>توسعه و ترقی : رشد ، ترقی ، پیشرفت ، عقب ماندگی ، انحطاط ، توسعه نیافتگی ، زمینه ها و علل و نتایج</a:t>
            </a:r>
          </a:p>
          <a:p>
            <a:r>
              <a:rPr lang="fa-IR" dirty="0" smtClean="0"/>
              <a:t>وضعیت علوم و فنون : گسترش علوم نقلی ، انحطاط علوم عقلی ، جهل و بی خبری</a:t>
            </a:r>
          </a:p>
        </p:txBody>
      </p:sp>
    </p:spTree>
    <p:extLst>
      <p:ext uri="{BB962C8B-B14F-4D97-AF65-F5344CB8AC3E}">
        <p14:creationId xmlns:p14="http://schemas.microsoft.com/office/powerpoint/2010/main" val="4232044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5400" dirty="0">
                <a:cs typeface="B Kamran Outline" panose="00000400000000000000" pitchFamily="2" charset="-78"/>
              </a:rPr>
              <a:t>طرح درس جلسه اول</a:t>
            </a:r>
            <a:endParaRPr lang="fa-IR" sz="5400" dirty="0">
              <a:cs typeface="B Kamran Outline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5400" dirty="0">
                <a:cs typeface="B Kamran" panose="00000400000000000000" pitchFamily="2" charset="-78"/>
              </a:rPr>
              <a:t>آشنایی با یکدیگر</a:t>
            </a:r>
          </a:p>
          <a:p>
            <a:pPr algn="just"/>
            <a:r>
              <a:rPr lang="fa-IR" sz="5400" dirty="0">
                <a:cs typeface="B Kamran" panose="00000400000000000000" pitchFamily="2" charset="-78"/>
              </a:rPr>
              <a:t>آشنایی با عنوان درس و تعریف پارامترهای آن</a:t>
            </a:r>
          </a:p>
          <a:p>
            <a:pPr algn="just"/>
            <a:r>
              <a:rPr lang="fa-IR" sz="5400" dirty="0">
                <a:cs typeface="B Kamran" panose="00000400000000000000" pitchFamily="2" charset="-78"/>
              </a:rPr>
              <a:t>یادآوری ضروریات هر درس : تحدید موضوع ، اهمیت و فایده درس</a:t>
            </a:r>
          </a:p>
        </p:txBody>
      </p:sp>
    </p:spTree>
    <p:extLst>
      <p:ext uri="{BB962C8B-B14F-4D97-AF65-F5344CB8AC3E}">
        <p14:creationId xmlns:p14="http://schemas.microsoft.com/office/powerpoint/2010/main" val="887570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96" y="0"/>
            <a:ext cx="8229600" cy="64291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dirty="0" smtClean="0"/>
              <a:t>معرفی منبع درسی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642918"/>
            <a:ext cx="8856984" cy="6215082"/>
          </a:xfrm>
        </p:spPr>
      </p:pic>
    </p:spTree>
    <p:extLst>
      <p:ext uri="{BB962C8B-B14F-4D97-AF65-F5344CB8AC3E}">
        <p14:creationId xmlns:p14="http://schemas.microsoft.com/office/powerpoint/2010/main" val="124605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 Outline" panose="00000400000000000000" pitchFamily="2" charset="-78"/>
              </a:rPr>
              <a:t>دایاگرام جلسه چهارم : عقلانیت و تاریخ اجتماعی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Koodak Outline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3284" y="4077073"/>
            <a:ext cx="8723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دردوران جدید</a:t>
            </a:r>
            <a:endParaRPr lang="fa-IR" dirty="0"/>
          </a:p>
        </p:txBody>
      </p:sp>
      <p:sp>
        <p:nvSpPr>
          <p:cNvPr id="6" name="TextBox 5"/>
          <p:cNvSpPr txBox="1"/>
          <p:nvPr/>
        </p:nvSpPr>
        <p:spPr>
          <a:xfrm>
            <a:off x="3071664" y="3933057"/>
            <a:ext cx="684076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200" dirty="0"/>
              <a:t>عقلانیت ابزاری ، ارزشی ، اقتصادی ، سیاسی ، تعاملی ، درجه بندی </a:t>
            </a:r>
            <a:endParaRPr lang="fa-IR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5157193"/>
            <a:ext cx="8640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اصول عقلانی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34247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36815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sz="3600" dirty="0"/>
              <a:t>انواع عقل عملي يا كرداري يا ابزاري </a:t>
            </a:r>
            <a:r>
              <a:rPr lang="en-US" sz="3600" dirty="0"/>
              <a:t>Practical wisdom </a:t>
            </a:r>
            <a:r>
              <a:rPr lang="en-US" sz="4000" dirty="0"/>
              <a:t/>
            </a:r>
            <a:br>
              <a:rPr lang="en-US" sz="4000" dirty="0"/>
            </a:b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ابزاري : تناسب اهداف با وسايل </a:t>
            </a:r>
            <a:r>
              <a:rPr lang="en-US" dirty="0"/>
              <a:t>Rationality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ارزشي : تناسب با نظام ترجيحات كنشگر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اقتصادي : به حداكثر رساندن سود و به حداقل رساندن زيان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منطقي : انسجام هدف و دنبال نكردن اهداف پراكنده يا متناقض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تعاملي ( كنش متقابل ) (</a:t>
            </a:r>
            <a:r>
              <a:rPr lang="en-US" dirty="0"/>
              <a:t>Interactive rationality</a:t>
            </a:r>
            <a:r>
              <a:rPr lang="fa-IR" dirty="0" smtClean="0"/>
              <a:t>) : همكاري وهمگرايي و مصالحه ؛ كنشگر بهترين حالت سود را ترك و حالتي را انتخاب ميكند كه گرچه سودش كمتر است اما زيانش هم كمتر است.به آن تعادل زير مطلوب هم گفته مي شود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درجه بندي (</a:t>
            </a:r>
            <a:r>
              <a:rPr lang="en-US" dirty="0"/>
              <a:t>Gradual rationality</a:t>
            </a:r>
            <a:r>
              <a:rPr lang="fa-IR" dirty="0" smtClean="0"/>
              <a:t>) : كنش هاي محدود  تدريجي و قابل كنترل عقلاني مي باشد مثلا در  كنش هاي اجتماعي اصلاحات بهتر از انقلاب است.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2084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عقلانیت</a:t>
            </a:r>
            <a:r>
              <a:rPr lang="fa-IR" b="1" dirty="0" smtClean="0"/>
              <a:t> </a:t>
            </a:r>
            <a:r>
              <a:rPr lang="fa-IR" dirty="0" smtClean="0"/>
              <a:t>مدرن</a:t>
            </a:r>
            <a:r>
              <a:rPr lang="fa-IR" b="1" dirty="0" smtClean="0"/>
              <a:t> </a:t>
            </a:r>
            <a:r>
              <a:rPr lang="fa-IR" dirty="0" smtClean="0"/>
              <a:t>( </a:t>
            </a:r>
            <a:r>
              <a:rPr lang="en-US" dirty="0" smtClean="0"/>
              <a:t>RATIONALISM</a:t>
            </a:r>
            <a:r>
              <a:rPr lang="fa-IR" dirty="0" smtClean="0"/>
              <a:t> 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dirty="0" smtClean="0"/>
              <a:t>عقلانیت ابزاری ( </a:t>
            </a:r>
            <a:r>
              <a:rPr lang="en-US" dirty="0" smtClean="0"/>
              <a:t>RATIONALISM</a:t>
            </a:r>
            <a:r>
              <a:rPr lang="fa-IR" dirty="0" smtClean="0"/>
              <a:t> ) یکی از بنیادهای اصلی تمدن غربی و مدرنیسم و توسعه می باشد.</a:t>
            </a:r>
          </a:p>
          <a:p>
            <a:r>
              <a:rPr lang="fa-IR" dirty="0" smtClean="0"/>
              <a:t>مدرنیته زاييده تغيير نگرش و روش غربيان به هستي، جامعه و انسان بود.</a:t>
            </a:r>
          </a:p>
          <a:p>
            <a:r>
              <a:rPr lang="fa-IR" dirty="0" smtClean="0"/>
              <a:t>در مدرنیته نگرش عقلانی و روش تجربي گشت.</a:t>
            </a:r>
          </a:p>
          <a:p>
            <a:r>
              <a:rPr lang="fa-IR" dirty="0" smtClean="0"/>
              <a:t>نگرش عقلاني جهان را از مجموعه ايي نامنظم، ابهام آميز، پررمز و راز و قاهر، به شكل يك نظام سامان يافته قاعده‌مند، قابل شناخت و تسخير معرفي كرد. </a:t>
            </a:r>
          </a:p>
        </p:txBody>
      </p:sp>
    </p:spTree>
    <p:extLst>
      <p:ext uri="{BB962C8B-B14F-4D97-AF65-F5344CB8AC3E}">
        <p14:creationId xmlns:p14="http://schemas.microsoft.com/office/powerpoint/2010/main" val="2195003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b="1" dirty="0" smtClean="0"/>
              <a:t>مفهوم عقلانیت در علوم اجتماعي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a-IR" dirty="0" smtClean="0"/>
              <a:t>در علم جامعه شناسی عمومی به کنشی عقلانی گفته می شود که با هدفی که «سوژه» (کنشگر) تعقیب می کند آشکارا سازگاری داشته باشد. </a:t>
            </a:r>
          </a:p>
          <a:p>
            <a:r>
              <a:rPr lang="fa-IR" dirty="0" smtClean="0"/>
              <a:t>دراین حالت عقلانیت عبارت است از سازگاری وسایل با هدفها. </a:t>
            </a:r>
          </a:p>
          <a:p>
            <a:r>
              <a:rPr lang="fa-IR" dirty="0" smtClean="0"/>
              <a:t>به عبارت دیگر عقلانیت موافق ترجیحات کنشگری است که براساس مشاهده آن را پذیرفته وانتخاب می‌کند. </a:t>
            </a:r>
          </a:p>
          <a:p>
            <a:r>
              <a:rPr lang="fa-IR" dirty="0" smtClean="0"/>
              <a:t>بنابراین اگر کنشگر هدفهای متناقضی را انتخاب کند یا اینکه ترجیحاتش منسجم نباشد می‌گویندکنش او غیر عقلانی است.</a:t>
            </a:r>
          </a:p>
        </p:txBody>
      </p:sp>
    </p:spTree>
    <p:extLst>
      <p:ext uri="{BB962C8B-B14F-4D97-AF65-F5344CB8AC3E}">
        <p14:creationId xmlns:p14="http://schemas.microsoft.com/office/powerpoint/2010/main" val="331889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5001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i="1" dirty="0" smtClean="0"/>
              <a:t>سازمانهای اجتماعی عصر قاجار</a:t>
            </a:r>
            <a:endParaRPr lang="fa-IR" dirty="0"/>
          </a:p>
        </p:txBody>
      </p:sp>
      <p:pic>
        <p:nvPicPr>
          <p:cNvPr id="4" name="Content Placeholder 3" descr="Global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500174"/>
            <a:ext cx="9144000" cy="5357826"/>
          </a:xfrm>
        </p:spPr>
      </p:pic>
      <p:sp>
        <p:nvSpPr>
          <p:cNvPr id="5" name="TextBox 4"/>
          <p:cNvSpPr txBox="1"/>
          <p:nvPr/>
        </p:nvSpPr>
        <p:spPr>
          <a:xfrm>
            <a:off x="1881158" y="1643050"/>
            <a:ext cx="8358246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just"/>
            <a:r>
              <a:rPr lang="fa-IR" sz="2400" dirty="0"/>
              <a:t>سازمانهای اجتماعی در ایلات بسیار ساده بود و در روابط خونی با روسای تیره ها ، طوایف و قبایل خلاصه می شد . روسا از افراد در مقابل تهاجم خارجی دفاع می کردند ، اختلافات درونی را داوری و حل وفصل می کردند و بدنبال یافتن منافع مشتر ک بودند ؛ افراد هم باید صرفا اطاعت و جانبازی می کردند</a:t>
            </a:r>
            <a:endParaRPr lang="fa-I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3286124"/>
            <a:ext cx="914400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just"/>
            <a:r>
              <a:rPr lang="fa-IR" sz="2400" dirty="0"/>
              <a:t>در روستاها هرچند روابط زمیندار و زارع در مقایسه با ایلات استثمارگرانه به نظر می رسید اما باز حمایت هائی از زارعین وجود داشت که توسط کدخدا یا ریش سفیدان روستائیان را در برابر حملات خارجی و اختلافات داخلی حمایت می کرد بسیاری از روستائیان استثمار مالکان را برغارت دسته جمعی توسط روستاهای رقیب یا کشته شدن توسط عشایر ترجیح می دادند </a:t>
            </a:r>
            <a:endParaRPr lang="fa-I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5288340"/>
            <a:ext cx="9144000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just"/>
            <a:r>
              <a:rPr lang="fa-IR" sz="2400" dirty="0"/>
              <a:t>سازمانهای اجتماعی در شهرها پیچیده تر بود ، کدخداهای محلات برای حفاظت از منافع محله از حمایتهای مقامات اداری ، تجار سرشناس و علمای محل درکنار لوطی ها و اصناف هر منطقه و محله  بهره می گرفتند و از نهادهای محلی مانند مساجد ، قهوه خانه ، حمام و زورخانه هم بهره مند می شدند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087444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5716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dirty="0" smtClean="0"/>
              <a:t>وضعيت خانواده در ايران ( شرق )</a:t>
            </a:r>
            <a:br>
              <a:rPr lang="fa-IR" dirty="0" smtClean="0"/>
            </a:br>
            <a:r>
              <a:rPr lang="fa-IR" dirty="0" smtClean="0"/>
              <a:t> مرد سالار – زن بنده – فرزند غلام </a:t>
            </a:r>
            <a:endParaRPr lang="fa-IR" dirty="0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571612"/>
            <a:ext cx="9144000" cy="5286388"/>
          </a:xfrm>
        </p:spPr>
      </p:pic>
      <p:sp>
        <p:nvSpPr>
          <p:cNvPr id="5" name="TextBox 4"/>
          <p:cNvSpPr txBox="1"/>
          <p:nvPr/>
        </p:nvSpPr>
        <p:spPr>
          <a:xfrm>
            <a:off x="1524000" y="1357300"/>
            <a:ext cx="9144000" cy="56323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fa-IR" sz="2400"/>
              <a:t>خانواده ها بزرگ و گسترده و پدر سالارند و برخي از مردان چندين زن و خانه دارند و زنان و كودكانشان مانند نوكرها و بندگان ايشان ميباشند و زنها " نخستين بندگان شوهر خود هستند ، آنها شوهر را مانند ارباب ، پشت و پناه و تكيه گاه خود مي شمارند ، هرگز جز با احترام از آنان سخن نمي رانند و چه در روبرو و چه در غيابش او را سيد ويا ارباب مي دانند زماني كه به خانه اش در مي آيد به پيشبازش مي روند و دستهايش را مي بوسند و عرقش را كه بر چهره اش روان باشد خشك ميكنند ” احترام فرزندان به پدر مانند رابطه يك نوكر و ارباب است " در حضور پدرشان برپاي مي ايستند و با سكوت در انتظار فرمان هايش مي باشند " زنها دريافته اند كه " در برابر فشار نيازمندي ها بايد فرمانبرداري پيشه كرد و اين زنها هرگز خود را ستمديده نمي دانند . مي توان آنها را از حيث بي قيدي ، ذوق بسيار به آرايش و جواهر و چيزهاي پوچ سرزنش كرد و ليكن بطور كلي آنها دوست داشتني ، شيرين و با شرم هستند ، روبنده اي كه به چهره ميزنند خيلي بيشتر باعث دلربائي بيننده ميشود و اغلب بر لطف و ملاحت ايشان مي افزايد " زنان در قمست بالاخانه و جايي كه حرم ناميده مي شود و مقدس است سكونت دارند و به اندازه اي از مردها جدا هستند كه " مردها اجازه ندارند حتي نامشان را از نظر مراعات عفت بر زبان بياورند ” ايشان را باكنايه صدا ميكنند يا " خانواده " مي نامند (ژوبر ، 1347 :  ص 230-228 )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524892" y="3857629"/>
            <a:ext cx="214310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dirty="0"/>
              <a:t>انحصار قدرت اقتصادی در دست مرد</a:t>
            </a:r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>
            <a:off x="5881686" y="3571876"/>
            <a:ext cx="214314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dirty="0"/>
              <a:t>نبود امنیت اجتماعی</a:t>
            </a:r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>
            <a:off x="3167042" y="3000372"/>
            <a:ext cx="242889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dirty="0"/>
              <a:t>باورهای سنتی محدود کننده</a:t>
            </a:r>
            <a:endParaRPr lang="fa-IR" dirty="0"/>
          </a:p>
        </p:txBody>
      </p:sp>
      <p:sp>
        <p:nvSpPr>
          <p:cNvPr id="10" name="TextBox 9"/>
          <p:cNvSpPr txBox="1"/>
          <p:nvPr/>
        </p:nvSpPr>
        <p:spPr>
          <a:xfrm>
            <a:off x="1881158" y="2285992"/>
            <a:ext cx="157163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r>
              <a:rPr lang="fa-IR" dirty="0"/>
              <a:t>تربیت خود کامانه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08689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سبک </a:t>
            </a:r>
            <a:r>
              <a:rPr lang="fa-IR" dirty="0"/>
              <a:t>زندگی(</a:t>
            </a:r>
            <a:r>
              <a:rPr lang="en-US" dirty="0"/>
              <a:t>life style</a:t>
            </a:r>
            <a:r>
              <a:rPr lang="fa-I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سبک زندگی : شیوه </a:t>
            </a:r>
            <a:r>
              <a:rPr lang="fa-IR" dirty="0"/>
              <a:t>های </a:t>
            </a:r>
            <a:r>
              <a:rPr lang="fa-IR" dirty="0" smtClean="0"/>
              <a:t>پنداری ، رفتاری و گفتاری، </a:t>
            </a:r>
            <a:r>
              <a:rPr lang="fa-IR" dirty="0"/>
              <a:t>حالت ها و سلیقه ها، در هر چیزی، از موسیقی گرفته تا هنر و تلویزیون و سبک دادن به باغچه ( گل کاری ) و دکوراسیون و فرش کردن خانه و... را در بر می گیرد. </a:t>
            </a:r>
            <a:endParaRPr lang="fa-IR" dirty="0" smtClean="0"/>
          </a:p>
          <a:p>
            <a:r>
              <a:rPr lang="fa-IR" dirty="0" smtClean="0"/>
              <a:t>سبک </a:t>
            </a:r>
            <a:r>
              <a:rPr lang="fa-IR" dirty="0"/>
              <a:t>زندگی فرد، </a:t>
            </a:r>
            <a:r>
              <a:rPr lang="fa-IR" dirty="0" smtClean="0"/>
              <a:t>تنها اجزای </a:t>
            </a:r>
            <a:r>
              <a:rPr lang="fa-IR" dirty="0"/>
              <a:t>رفتار شخصی او نیست، لذا </a:t>
            </a:r>
            <a:r>
              <a:rPr lang="fa-IR" dirty="0" smtClean="0"/>
              <a:t>فقط خصوصی نیستند و جنبه عمومی دارند.اما </a:t>
            </a:r>
            <a:r>
              <a:rPr lang="fa-IR" dirty="0"/>
              <a:t>بیشتر مردم معتقدند که باید سبک زندگی شان را آزادانه انتخاب کنند.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45614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شاخص­ها و مؤلفه­هاي شناخته شده­ی سبک زندگی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شاخص­ها و مؤلفه­هاي شناخته شده­ی سبک </a:t>
            </a:r>
            <a:r>
              <a:rPr lang="fa-IR" dirty="0" smtClean="0"/>
              <a:t>زندگی زیادند اما از مشهور ترین آن می توان به موارد زیر اشاره کرد : </a:t>
            </a:r>
          </a:p>
          <a:p>
            <a:r>
              <a:rPr lang="fa-IR" dirty="0" smtClean="0"/>
              <a:t>تغذیه</a:t>
            </a:r>
            <a:r>
              <a:rPr lang="fa-IR" dirty="0"/>
              <a:t>، پوشاک، فعالیت­هاي جسمانی و فیزیکی، اوقات فراغت، روابط اجتماعی، روابط خانوادگی، معنویت و </a:t>
            </a:r>
            <a:r>
              <a:rPr lang="fa-IR" dirty="0" smtClean="0"/>
              <a:t>آرامش</a:t>
            </a:r>
          </a:p>
          <a:p>
            <a:r>
              <a:rPr lang="fa-IR" dirty="0"/>
              <a:t>باید توجه داشت که این شاخص ها ممکن است در گروه های مختلف اجتماعی متفاوت باشد</a:t>
            </a: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2246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اهمیت و فایده شناخت سبک </a:t>
            </a:r>
            <a:r>
              <a:rPr lang="fa-IR" dirty="0"/>
              <a:t>زندگی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dirty="0" smtClean="0"/>
              <a:t>سبک زندگی متاثر از فرهنگ ( ارزش ها ، هویت ) ، جامعه و فردیت ؛ و درعین حال تاثیر گذار بر آنها است.</a:t>
            </a:r>
          </a:p>
          <a:p>
            <a:pPr algn="just"/>
            <a:r>
              <a:rPr lang="fa-IR" dirty="0" smtClean="0"/>
              <a:t>از این روی شناخت سبک زندگی گروه های مختلف اجتماعی می تواند به شناخت فرهنگ یک جامعه و مفاهیمی مانند هویت کمک کند این مفاهیم از عناصر مهم در مباحثی مانند پیشرفت یا انحطاط است.</a:t>
            </a:r>
          </a:p>
          <a:p>
            <a:pPr algn="just"/>
            <a:r>
              <a:rPr lang="fa-IR" dirty="0" smtClean="0"/>
              <a:t>به طور قطع و یقین سبک زندگی مردمِ کشورهای پیشرفته با عقب مانده متفاوت و ای بسا مغایر است.</a:t>
            </a:r>
          </a:p>
        </p:txBody>
      </p:sp>
    </p:spTree>
    <p:extLst>
      <p:ext uri="{BB962C8B-B14F-4D97-AF65-F5344CB8AC3E}">
        <p14:creationId xmlns:p14="http://schemas.microsoft.com/office/powerpoint/2010/main" val="962107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5400" dirty="0">
                <a:cs typeface="B Kamran Outline" panose="00000400000000000000" pitchFamily="2" charset="-78"/>
              </a:rPr>
              <a:t>طرح درس جلسه اول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5400" dirty="0">
                <a:cs typeface="B Kamran" panose="00000400000000000000" pitchFamily="2" charset="-78"/>
              </a:rPr>
              <a:t>توجه به مفاهیم توصیف ، تحلیل ، تبیین و تفسیر</a:t>
            </a:r>
          </a:p>
          <a:p>
            <a:pPr algn="just"/>
            <a:r>
              <a:rPr lang="fa-IR" sz="5400" dirty="0">
                <a:cs typeface="B Kamran" panose="00000400000000000000" pitchFamily="2" charset="-78"/>
              </a:rPr>
              <a:t>نگاهی به منابع درس حاضر</a:t>
            </a:r>
          </a:p>
        </p:txBody>
      </p:sp>
    </p:spTree>
    <p:extLst>
      <p:ext uri="{BB962C8B-B14F-4D97-AF65-F5344CB8AC3E}">
        <p14:creationId xmlns:p14="http://schemas.microsoft.com/office/powerpoint/2010/main" val="4267207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برخی از منابع و تحقیقات مرتبط با مفهوم سبک زندگی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/>
              <a:t>بوردیو، پی­یر، </a:t>
            </a:r>
            <a:r>
              <a:rPr lang="fa-IR" b="1" i="1" dirty="0"/>
              <a:t>تمایز: نقد اجتماعی قضاوت های ذوقی،</a:t>
            </a:r>
            <a:r>
              <a:rPr lang="fa-IR" dirty="0"/>
              <a:t> ترجمه­ی حسن چاوشیان، تهران، نشر ثالث، 1393، چاپ </a:t>
            </a:r>
            <a:r>
              <a:rPr lang="fa-IR" dirty="0" smtClean="0"/>
              <a:t>سوم.</a:t>
            </a:r>
          </a:p>
          <a:p>
            <a:r>
              <a:rPr lang="fa-IR" dirty="0"/>
              <a:t>خادمیان، طلیعه، </a:t>
            </a:r>
            <a:r>
              <a:rPr lang="fa-IR" b="1" i="1" dirty="0"/>
              <a:t>سبک زندگی و مصرف فرهنگی: مطالعه‌ای در حوزه جامعه‌شناسی فرهنگی و دیباچه‌ای بر سبک زندگی فرهنگی ایرانیان، </a:t>
            </a:r>
            <a:r>
              <a:rPr lang="fa-IR" dirty="0"/>
              <a:t>تهران، موسسه فرهنگی هنری جهان کتاب، 1387.</a:t>
            </a:r>
            <a:endParaRPr lang="en-US" dirty="0"/>
          </a:p>
          <a:p>
            <a:r>
              <a:rPr lang="fa-IR" dirty="0"/>
              <a:t>فاضلی، محمد، </a:t>
            </a:r>
            <a:r>
              <a:rPr lang="fa-IR" b="1" i="1" dirty="0"/>
              <a:t>مصرف و سبک زندگی، </a:t>
            </a:r>
            <a:r>
              <a:rPr lang="fa-IR" dirty="0"/>
              <a:t>قم، نشر صبح صادق، 1382.</a:t>
            </a:r>
            <a:endParaRPr lang="en-US" dirty="0"/>
          </a:p>
          <a:p>
            <a:r>
              <a:rPr lang="fa-IR" dirty="0"/>
              <a:t>باکاک، رابرت، </a:t>
            </a:r>
            <a:r>
              <a:rPr lang="fa-IR" b="1" i="1" dirty="0"/>
              <a:t> مصرف، </a:t>
            </a:r>
            <a:r>
              <a:rPr lang="fa-IR" dirty="0"/>
              <a:t>ترجمه­ی خسرو صبری، تهران، شیرازه، 1381.</a:t>
            </a:r>
            <a:endParaRPr lang="en-US" dirty="0"/>
          </a:p>
          <a:p>
            <a:r>
              <a:rPr lang="fa-IR" dirty="0"/>
              <a:t>وبلن، تورستاین،</a:t>
            </a:r>
            <a:r>
              <a:rPr lang="fa-IR" b="1" i="1" dirty="0"/>
              <a:t> نظریه طبقه تن‌آسا،</a:t>
            </a:r>
            <a:r>
              <a:rPr lang="fa-IR" dirty="0"/>
              <a:t> مترجم فرهنگ ارشاد، تهران، انتشارات نی، 1386.</a:t>
            </a:r>
            <a:endParaRPr lang="en-US" dirty="0"/>
          </a:p>
          <a:p>
            <a:r>
              <a:rPr lang="fa-IR" dirty="0"/>
              <a:t>مهدوی کنی، محمد سعید، «مفهوم سبک زندگی و گستره آن در علوم اجتماعی»، </a:t>
            </a:r>
            <a:r>
              <a:rPr lang="fa-IR" b="1" i="1" dirty="0"/>
              <a:t>فصلنامه تحقيقات فرهنگي،</a:t>
            </a:r>
            <a:r>
              <a:rPr lang="fa-IR" dirty="0"/>
              <a:t> سال اول، شماره ۱، پاييز ۱۳۸۶ ، صص ۲۳۰-199.</a:t>
            </a:r>
            <a:endParaRPr lang="en-US" dirty="0"/>
          </a:p>
          <a:p>
            <a:r>
              <a:rPr lang="fa-IR" dirty="0"/>
              <a:t>الفت، سعيده و آزاده سالمي، «مفهوم سبک زندگی»، </a:t>
            </a:r>
            <a:r>
              <a:rPr lang="fa-IR" b="1" i="1" dirty="0"/>
              <a:t>فصلنامه مطالعات سبک زندگي،</a:t>
            </a:r>
            <a:r>
              <a:rPr lang="fa-IR" dirty="0"/>
              <a:t> سال اوّل، شماره 1، پاييز 1391، صص 36-9</a:t>
            </a:r>
            <a:r>
              <a:rPr lang="fa-I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5133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برخی از منابع و تحقیقات مرتبط با مفهوم سبک زندگی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err="1" smtClean="0"/>
              <a:t>Loov</a:t>
            </a:r>
            <a:r>
              <a:rPr lang="en-US" dirty="0"/>
              <a:t>, Thomas &amp; Fredrik </a:t>
            </a:r>
            <a:r>
              <a:rPr lang="en-US" dirty="0" err="1"/>
              <a:t>Miegel</a:t>
            </a:r>
            <a:r>
              <a:rPr lang="en-US" dirty="0"/>
              <a:t>, "The Notion of Lifestyle: Some </a:t>
            </a:r>
            <a:r>
              <a:rPr lang="en-US" dirty="0" err="1"/>
              <a:t>TheoreticalConsideration</a:t>
            </a:r>
            <a:r>
              <a:rPr lang="en-US" dirty="0"/>
              <a:t>", </a:t>
            </a:r>
            <a:r>
              <a:rPr lang="en-US" b="1" i="1" dirty="0"/>
              <a:t>The </a:t>
            </a:r>
            <a:r>
              <a:rPr lang="en-US" b="1" i="1" dirty="0" err="1"/>
              <a:t>Nordicom</a:t>
            </a:r>
            <a:r>
              <a:rPr lang="en-US" b="1" i="1" dirty="0"/>
              <a:t> Review of Nordic Mass Communication Research,</a:t>
            </a:r>
            <a:r>
              <a:rPr lang="en-US" dirty="0"/>
              <a:t> No. 1, 1990, pp. 21-31.</a:t>
            </a:r>
          </a:p>
          <a:p>
            <a:pPr algn="l" rtl="0"/>
            <a:r>
              <a:rPr lang="en-US" dirty="0"/>
              <a:t>HENDRY, LEO B, MARION KLOEP and SUSANNA OLSSON, "Youth, Lifestyles and Society: A Class Issue</a:t>
            </a:r>
            <a:r>
              <a:rPr lang="fa-IR" dirty="0"/>
              <a:t>?</a:t>
            </a:r>
            <a:r>
              <a:rPr lang="en-US" dirty="0"/>
              <a:t>" </a:t>
            </a:r>
            <a:r>
              <a:rPr lang="en-US" b="1" i="1" dirty="0"/>
              <a:t>Childhood May, Published by: SAGE,</a:t>
            </a:r>
            <a:r>
              <a:rPr lang="en-US" dirty="0"/>
              <a:t> 1998, 5: </a:t>
            </a:r>
            <a:r>
              <a:rPr lang="en-US" dirty="0" err="1"/>
              <a:t>pp</a:t>
            </a:r>
            <a:r>
              <a:rPr lang="en-US" dirty="0"/>
              <a:t> 133-150, The online version of this article can be found at: </a:t>
            </a:r>
          </a:p>
          <a:p>
            <a:pPr algn="l" rtl="0"/>
            <a:r>
              <a:rPr lang="en-US" dirty="0" err="1"/>
              <a:t>Benedikter</a:t>
            </a:r>
            <a:r>
              <a:rPr lang="en-US" dirty="0"/>
              <a:t>, Roland &amp;</a:t>
            </a:r>
            <a:r>
              <a:rPr lang="en-US" dirty="0" err="1"/>
              <a:t>Anheier</a:t>
            </a:r>
            <a:r>
              <a:rPr lang="en-US" dirty="0"/>
              <a:t> M. </a:t>
            </a:r>
            <a:r>
              <a:rPr lang="en-US" dirty="0" err="1"/>
              <a:t>Juergen</a:t>
            </a:r>
            <a:r>
              <a:rPr lang="en-US" dirty="0"/>
              <a:t> </a:t>
            </a:r>
            <a:r>
              <a:rPr lang="en-US" dirty="0" err="1"/>
              <a:t>Smeyer</a:t>
            </a:r>
            <a:r>
              <a:rPr lang="en-US" dirty="0"/>
              <a:t>, </a:t>
            </a:r>
            <a:r>
              <a:rPr lang="en-US" b="1" i="1" dirty="0"/>
              <a:t>«</a:t>
            </a:r>
            <a:r>
              <a:rPr lang="en-US" b="1" i="1" dirty="0" err="1"/>
              <a:t>lifestyles»</a:t>
            </a:r>
            <a:r>
              <a:rPr lang="en-US" dirty="0" err="1"/>
              <a:t>,The</a:t>
            </a:r>
            <a:r>
              <a:rPr lang="en-US" dirty="0"/>
              <a:t> sage encyclopedia of global studies: Illinois, 2011.</a:t>
            </a:r>
          </a:p>
          <a:p>
            <a:pPr algn="l" rtl="0"/>
            <a:r>
              <a:rPr lang="en-US" dirty="0" err="1"/>
              <a:t>Gerth</a:t>
            </a:r>
            <a:r>
              <a:rPr lang="en-US" dirty="0"/>
              <a:t>, H. H. And C. Wright Mills, </a:t>
            </a:r>
            <a:r>
              <a:rPr lang="en-US" dirty="0" err="1"/>
              <a:t>eds</a:t>
            </a:r>
            <a:r>
              <a:rPr lang="en-US" dirty="0"/>
              <a:t>, </a:t>
            </a:r>
            <a:r>
              <a:rPr lang="en-US" b="1" i="1" dirty="0"/>
              <a:t>From Max Weber: Essays in Sociology</a:t>
            </a:r>
            <a:r>
              <a:rPr lang="en-US" dirty="0"/>
              <a:t>. New York: Oxford University Press, 1992.</a:t>
            </a:r>
          </a:p>
          <a:p>
            <a:pPr algn="l" rtl="0"/>
            <a:r>
              <a:rPr lang="en-US" dirty="0"/>
              <a:t>Giddens, Anthony, </a:t>
            </a:r>
            <a:r>
              <a:rPr lang="en-US" b="1" i="1" dirty="0"/>
              <a:t>Modernity and Self-Identity: Self and Society in the Late Modern Age,</a:t>
            </a:r>
            <a:r>
              <a:rPr lang="en-US" dirty="0"/>
              <a:t> Stanford, CA: Stanford University Press, 1991.</a:t>
            </a:r>
          </a:p>
          <a:p>
            <a:pPr algn="l" rtl="0"/>
            <a:r>
              <a:rPr lang="en-US" dirty="0" err="1"/>
              <a:t>Evanse</a:t>
            </a:r>
            <a:r>
              <a:rPr lang="en-US" dirty="0"/>
              <a:t>, D. &amp; T. Jackson, </a:t>
            </a:r>
            <a:r>
              <a:rPr lang="en-US" b="1" i="1" dirty="0"/>
              <a:t>Towards a Sociology of Sustainable Lifestyles, </a:t>
            </a:r>
            <a:r>
              <a:rPr lang="en-US" dirty="0"/>
              <a:t>University of Surrey, 2007</a:t>
            </a:r>
            <a:r>
              <a:rPr lang="en-US" dirty="0" smtClean="0"/>
              <a:t>.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28629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5400" dirty="0">
                <a:cs typeface="B Kamran Outline" panose="00000400000000000000" pitchFamily="2" charset="-78"/>
              </a:rPr>
              <a:t>طرح درس جلسه اول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5400">
                <a:cs typeface="B Kamran" panose="00000400000000000000" pitchFamily="2" charset="-78"/>
              </a:rPr>
              <a:t>تبیین </a:t>
            </a:r>
            <a:r>
              <a:rPr lang="fa-IR" sz="5400" dirty="0">
                <a:cs typeface="B Kamran" panose="00000400000000000000" pitchFamily="2" charset="-78"/>
              </a:rPr>
              <a:t>شیوه مشارکت فعال دانشجویان عزیز در کلاس و پارامترهای ارزیابی مستمر طول ترم </a:t>
            </a:r>
          </a:p>
          <a:p>
            <a:pPr algn="just"/>
            <a:r>
              <a:rPr lang="fa-IR" sz="5400" dirty="0">
                <a:cs typeface="B Kamran" panose="00000400000000000000" pitchFamily="2" charset="-78"/>
              </a:rPr>
              <a:t>پرسش های کلاسی هفتگی و پروژه تحقیقاتی پایانی</a:t>
            </a:r>
            <a:endParaRPr lang="fa-IR" sz="54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734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تاريخ اجتماعي چيست 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تاريخ اجتماعي چيست ؟</a:t>
            </a:r>
          </a:p>
          <a:p>
            <a:r>
              <a:rPr lang="fa-IR" dirty="0" smtClean="0"/>
              <a:t>موضوعات آن كدام است ؟</a:t>
            </a:r>
          </a:p>
          <a:p>
            <a:r>
              <a:rPr lang="fa-IR" dirty="0" smtClean="0"/>
              <a:t>چرا تاريخ اجتماعي اهميت دارد ؟</a:t>
            </a:r>
          </a:p>
          <a:p>
            <a:r>
              <a:rPr lang="fa-IR" dirty="0" smtClean="0"/>
              <a:t>كاربرد و فوايد تاريخ اجتماعي كدام است ؟</a:t>
            </a:r>
          </a:p>
          <a:p>
            <a:r>
              <a:rPr lang="fa-IR" dirty="0" smtClean="0"/>
              <a:t>در اين درس تاريخ اجتماعي كدام دوره زماني بررسي خواهد شد 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89373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1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Social history</a:t>
            </a:r>
            <a:endParaRPr lang="fa-IR" dirty="0"/>
          </a:p>
        </p:txBody>
      </p:sp>
      <p:pic>
        <p:nvPicPr>
          <p:cNvPr id="4" name="Content Placeholder 3" descr="0.131816001334210102_taknaz_i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63552" y="1643856"/>
            <a:ext cx="8136904" cy="4438650"/>
          </a:xfrm>
        </p:spPr>
      </p:pic>
      <p:sp>
        <p:nvSpPr>
          <p:cNvPr id="5" name="TextBox 4"/>
          <p:cNvSpPr txBox="1"/>
          <p:nvPr/>
        </p:nvSpPr>
        <p:spPr>
          <a:xfrm>
            <a:off x="2063552" y="1628801"/>
            <a:ext cx="8064896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/>
            <a:r>
              <a:rPr lang="en-US" sz="4000" dirty="0"/>
              <a:t>includes history of ordinary people and their strategies of coping with life</a:t>
            </a:r>
            <a:endParaRPr lang="fa-IR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063552" y="2996952"/>
            <a:ext cx="8064896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/>
            <a:r>
              <a:rPr lang="en-US" sz="3200" dirty="0"/>
              <a:t>In its "golden age" it was a major growth field in the 1960s and 1970s among scholars, and still is well represented in history departments</a:t>
            </a:r>
            <a:endParaRPr lang="fa-IR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775520" y="4611231"/>
            <a:ext cx="8568952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/>
            <a:r>
              <a:rPr lang="en-US" sz="2800" dirty="0"/>
              <a:t>In the two decades from 1975 to 1995, the proportion of professors of history in American universities identifying with social history rose from 31% to 41%, while the proportion of political historians fell from 40% to 30%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2510359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8" t="10155" r="12644" b="15370"/>
          <a:stretch/>
        </p:blipFill>
        <p:spPr>
          <a:xfrm>
            <a:off x="2202397" y="0"/>
            <a:ext cx="7787207" cy="7029400"/>
          </a:xfrm>
        </p:spPr>
      </p:pic>
    </p:spTree>
    <p:extLst>
      <p:ext uri="{BB962C8B-B14F-4D97-AF65-F5344CB8AC3E}">
        <p14:creationId xmlns:p14="http://schemas.microsoft.com/office/powerpoint/2010/main" val="2526066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منبع تاریخ اجتماعی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4400" dirty="0"/>
              <a:t>تاریخ اجتماعی (دانش،روش،آموزش</a:t>
            </a:r>
            <a:r>
              <a:rPr lang="fa-IR" sz="4400" dirty="0"/>
              <a:t>) ، گردآوری </a:t>
            </a:r>
            <a:r>
              <a:rPr lang="fa-IR" sz="4400" dirty="0"/>
              <a:t>وترجمه ابراهیم موسی پوربشلی ومحمدابراهیم باسط </a:t>
            </a:r>
            <a:r>
              <a:rPr lang="fa-IR" sz="4400" dirty="0"/>
              <a:t>، تهران: سازمان </a:t>
            </a:r>
            <a:r>
              <a:rPr lang="fa-IR" sz="4400" dirty="0"/>
              <a:t>مطالعه و تدوین کتب علوم انسانی دانشگاهها(سمت)،1394</a:t>
            </a:r>
          </a:p>
        </p:txBody>
      </p:sp>
    </p:spTree>
    <p:extLst>
      <p:ext uri="{BB962C8B-B14F-4D97-AF65-F5344CB8AC3E}">
        <p14:creationId xmlns:p14="http://schemas.microsoft.com/office/powerpoint/2010/main" val="404284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2789</Words>
  <Application>Microsoft Office PowerPoint</Application>
  <PresentationFormat>Widescreen</PresentationFormat>
  <Paragraphs>153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B Kamran</vt:lpstr>
      <vt:lpstr>B Kamran Outline</vt:lpstr>
      <vt:lpstr>B Koodak Outline</vt:lpstr>
      <vt:lpstr>Calibri</vt:lpstr>
      <vt:lpstr>Calibri Light</vt:lpstr>
      <vt:lpstr>LotusFa</vt:lpstr>
      <vt:lpstr>Times New Roman</vt:lpstr>
      <vt:lpstr>Office Theme</vt:lpstr>
      <vt:lpstr>طرح درس ، اهداف ،اهمیت ، فایده و سرفصل های تاریخ اجتماعی ایران</vt:lpstr>
      <vt:lpstr>تاريخ اجتماعي ايران</vt:lpstr>
      <vt:lpstr>طرح درس جلسه اول</vt:lpstr>
      <vt:lpstr>طرح درس جلسه اول</vt:lpstr>
      <vt:lpstr>طرح درس جلسه اول</vt:lpstr>
      <vt:lpstr>تاريخ اجتماعي چيست ؟</vt:lpstr>
      <vt:lpstr>Social history</vt:lpstr>
      <vt:lpstr>PowerPoint Presentation</vt:lpstr>
      <vt:lpstr>منبع تاریخ اجتماعی</vt:lpstr>
      <vt:lpstr>PowerPoint Presentation</vt:lpstr>
      <vt:lpstr>PowerPoint Presentation</vt:lpstr>
      <vt:lpstr>یک نمونه از پژوهش های تاریخ اجتماعی ایران</vt:lpstr>
      <vt:lpstr>پرسش جلسه دوم</vt:lpstr>
      <vt:lpstr>تفاوت های تاریخ اجتماعی با تاریخ سیاسی</vt:lpstr>
      <vt:lpstr>تفاوت های تاریخ اجتماعی با تاریخ سیاسی</vt:lpstr>
      <vt:lpstr>تفاوت های تاریخ اجتماعی با تاریخ سیاسی</vt:lpstr>
      <vt:lpstr>تفاوت های تاریخ اجتماعی با تاریخ سیاسی</vt:lpstr>
      <vt:lpstr>کلان مفاهیم مشترک در تاریخ اجتماعی</vt:lpstr>
      <vt:lpstr>نهاد های اجتماعی social institution</vt:lpstr>
      <vt:lpstr>نهاد های اجتماعی social institution</vt:lpstr>
      <vt:lpstr>طبقه اجتماعی Social class</vt:lpstr>
      <vt:lpstr>قشر اجتماعی (Social stratum)</vt:lpstr>
      <vt:lpstr>پایگاه اجتماعی (Social status)</vt:lpstr>
      <vt:lpstr>پایگاه اجتماعی (Social status)</vt:lpstr>
      <vt:lpstr>نقش اجتماعی (Social role)</vt:lpstr>
      <vt:lpstr>محدوده زماني پژوهش</vt:lpstr>
      <vt:lpstr>شناسایی منابع</vt:lpstr>
      <vt:lpstr>طرح درس</vt:lpstr>
      <vt:lpstr>طرح درس</vt:lpstr>
      <vt:lpstr>معرفی منبع درسی</vt:lpstr>
      <vt:lpstr>دایاگرام جلسه چهارم : عقلانیت و تاریخ اجتماعی</vt:lpstr>
      <vt:lpstr> انواع عقل عملي يا كرداري يا ابزاري Practical wisdom  </vt:lpstr>
      <vt:lpstr>عقلانیت مدرن ( RATIONALISM )</vt:lpstr>
      <vt:lpstr>مفهوم عقلانیت در علوم اجتماعي</vt:lpstr>
      <vt:lpstr>سازمانهای اجتماعی عصر قاجار</vt:lpstr>
      <vt:lpstr>وضعيت خانواده در ايران ( شرق )  مرد سالار – زن بنده – فرزند غلام </vt:lpstr>
      <vt:lpstr>سبک زندگی(life style)</vt:lpstr>
      <vt:lpstr>شاخص­ها و مؤلفه­هاي شناخته شده­ی سبک زندگی</vt:lpstr>
      <vt:lpstr>اهمیت و فایده شناخت سبک زندگی</vt:lpstr>
      <vt:lpstr>برخی از منابع و تحقیقات مرتبط با مفهوم سبک زندگی</vt:lpstr>
      <vt:lpstr>برخی از منابع و تحقیقات مرتبط با مفهوم سبک زندگی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طرح درس ، اهداف ،اهمیت ، فایده و سرفصل های تاریخ اجتماعی ایران</dc:title>
  <dc:creator>My</dc:creator>
  <cp:lastModifiedBy>My</cp:lastModifiedBy>
  <cp:revision>1</cp:revision>
  <dcterms:created xsi:type="dcterms:W3CDTF">2024-04-22T08:10:19Z</dcterms:created>
  <dcterms:modified xsi:type="dcterms:W3CDTF">2024-04-22T08:10:29Z</dcterms:modified>
</cp:coreProperties>
</file>