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0" r:id="rId1"/>
  </p:sldMasterIdLst>
  <p:notesMasterIdLst>
    <p:notesMasterId r:id="rId49"/>
  </p:notesMasterIdLst>
  <p:sldIdLst>
    <p:sldId id="257" r:id="rId2"/>
    <p:sldId id="281" r:id="rId3"/>
    <p:sldId id="261" r:id="rId4"/>
    <p:sldId id="314" r:id="rId5"/>
    <p:sldId id="289" r:id="rId6"/>
    <p:sldId id="282" r:id="rId7"/>
    <p:sldId id="262" r:id="rId8"/>
    <p:sldId id="310" r:id="rId9"/>
    <p:sldId id="323" r:id="rId10"/>
    <p:sldId id="283" r:id="rId11"/>
    <p:sldId id="263" r:id="rId12"/>
    <p:sldId id="315" r:id="rId13"/>
    <p:sldId id="316" r:id="rId14"/>
    <p:sldId id="324" r:id="rId15"/>
    <p:sldId id="284" r:id="rId16"/>
    <p:sldId id="313" r:id="rId17"/>
    <p:sldId id="326" r:id="rId18"/>
    <p:sldId id="327" r:id="rId19"/>
    <p:sldId id="328" r:id="rId20"/>
    <p:sldId id="329" r:id="rId21"/>
    <p:sldId id="330" r:id="rId22"/>
    <p:sldId id="317" r:id="rId23"/>
    <p:sldId id="331" r:id="rId24"/>
    <p:sldId id="332" r:id="rId25"/>
    <p:sldId id="318" r:id="rId26"/>
    <p:sldId id="325" r:id="rId27"/>
    <p:sldId id="304" r:id="rId28"/>
    <p:sldId id="292" r:id="rId29"/>
    <p:sldId id="322" r:id="rId30"/>
    <p:sldId id="336" r:id="rId31"/>
    <p:sldId id="337" r:id="rId32"/>
    <p:sldId id="338" r:id="rId33"/>
    <p:sldId id="339" r:id="rId34"/>
    <p:sldId id="299" r:id="rId35"/>
    <p:sldId id="300" r:id="rId36"/>
    <p:sldId id="333" r:id="rId37"/>
    <p:sldId id="307" r:id="rId38"/>
    <p:sldId id="334" r:id="rId39"/>
    <p:sldId id="305" r:id="rId40"/>
    <p:sldId id="319" r:id="rId41"/>
    <p:sldId id="320" r:id="rId42"/>
    <p:sldId id="335" r:id="rId43"/>
    <p:sldId id="309" r:id="rId44"/>
    <p:sldId id="321" r:id="rId45"/>
    <p:sldId id="301" r:id="rId46"/>
    <p:sldId id="302" r:id="rId47"/>
    <p:sldId id="303" r:id="rId4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000" autoAdjust="0"/>
  </p:normalViewPr>
  <p:slideViewPr>
    <p:cSldViewPr>
      <p:cViewPr varScale="1">
        <p:scale>
          <a:sx n="105" d="100"/>
          <a:sy n="105" d="100"/>
        </p:scale>
        <p:origin x="179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C3E34AB-6112-4D5C-887C-1C88631536B0}" type="datetimeFigureOut">
              <a:rPr lang="fa-IR" smtClean="0"/>
              <a:pPr/>
              <a:t>30/03/1447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9B3D7F0-2A8E-42A0-B25D-F00BB28C68D3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744082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9D2F4FA-E6C1-4D04-9B89-7F96FFBEE9AC}" type="datetime1">
              <a:rPr lang="en-US" smtClean="0"/>
              <a:t>9/22/2025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72E20-C3F1-41E4-B947-805442C5B55E}" type="datetime1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C469-82D4-431C-916B-15164964A81E}" type="datetime1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algn="r" rtl="1">
              <a:defRPr sz="3200" baseline="0">
                <a:cs typeface="B Lotus" pitchFamily="2" charset="-78"/>
              </a:defRPr>
            </a:lvl1pPr>
            <a:lvl2pPr algn="r" rtl="1">
              <a:defRPr sz="2800" baseline="0">
                <a:cs typeface="B Lotus" pitchFamily="2" charset="-78"/>
              </a:defRPr>
            </a:lvl2pPr>
            <a:lvl3pPr algn="r" rtl="1">
              <a:defRPr sz="2800" baseline="0">
                <a:cs typeface="B Lotus" pitchFamily="2" charset="-78"/>
              </a:defRPr>
            </a:lvl3pPr>
            <a:lvl4pPr algn="r" rtl="1">
              <a:defRPr sz="2400" baseline="0">
                <a:cs typeface="B Lotus" pitchFamily="2" charset="-78"/>
              </a:defRPr>
            </a:lvl4pPr>
            <a:lvl5pPr algn="r" rtl="1">
              <a:defRPr sz="2400" baseline="0">
                <a:cs typeface="B Lotus" pitchFamily="2" charset="-78"/>
              </a:defRPr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20B36-FCC6-4786-A904-08A7B365B907}" type="datetime1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0000" y="6407944"/>
            <a:ext cx="2920753" cy="365125"/>
          </a:xfrm>
        </p:spPr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r" rtl="1">
              <a:defRPr baseline="0">
                <a:cs typeface="B Lotus" pitchFamily="2" charset="-78"/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2F91E-BB13-44DE-9FA8-5121DBA6F53E}" type="datetime1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8B76B-B8C9-4AF9-80A9-D101AB8FA8E5}" type="datetime1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BE648-B023-4ED4-B2A5-B1E3C53C7667}" type="datetime1">
              <a:rPr lang="en-US" smtClean="0"/>
              <a:t>9/22/2025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0AA00-D3D2-47A3-A03D-6C1974CD0DFC}" type="datetime1">
              <a:rPr lang="en-US" smtClean="0"/>
              <a:t>9/22/2025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F8EC2-B139-420A-8818-339691A17D5C}" type="datetime1">
              <a:rPr lang="en-US" smtClean="0"/>
              <a:t>9/22/2025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44E7A7A0-3805-4CBF-B6E9-B69CD6DFE29D}" type="datetime1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9E89277-B0A2-4D52-9B84-CD7EDFCF7ED5}" type="datetime1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3695BB6-840B-4606-8EA9-A3FB7DEC440A}" type="datetime1">
              <a:rPr lang="en-US" smtClean="0"/>
              <a:t>9/22/2025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 dt="0"/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066799"/>
          </a:xfrm>
        </p:spPr>
        <p:txBody>
          <a:bodyPr>
            <a:noAutofit/>
          </a:bodyPr>
          <a:lstStyle/>
          <a:p>
            <a:pPr algn="ctr"/>
            <a:r>
              <a:rPr lang="fa-IR" sz="6600" dirty="0" smtClean="0">
                <a:solidFill>
                  <a:srgbClr val="008000"/>
                </a:solidFill>
                <a:cs typeface="B Lotus" pitchFamily="2" charset="-78"/>
              </a:rPr>
              <a:t>بسم الله الرحمن الرحیم</a:t>
            </a:r>
            <a:endParaRPr lang="en-US" sz="6600" dirty="0">
              <a:cs typeface="B Lotus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5400" b="1" dirty="0" smtClean="0">
                <a:solidFill>
                  <a:srgbClr val="0070C0"/>
                </a:solidFill>
                <a:cs typeface="B Lotus" pitchFamily="2" charset="-78"/>
              </a:rPr>
              <a:t>طرح درس کارآفرینی</a:t>
            </a:r>
            <a:endParaRPr lang="en-US" sz="5400" b="1" dirty="0" smtClean="0">
              <a:solidFill>
                <a:srgbClr val="0070C0"/>
              </a:solidFill>
              <a:cs typeface="B Lotus" pitchFamily="2" charset="-78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fa-IR" dirty="0"/>
              <a:t>1. عنوان درس</a:t>
            </a:r>
          </a:p>
          <a:p>
            <a:pPr marL="109728" indent="0">
              <a:buNone/>
            </a:pPr>
            <a:r>
              <a:rPr lang="fa-IR" dirty="0" smtClean="0"/>
              <a:t>2. اهداف درس</a:t>
            </a:r>
          </a:p>
          <a:p>
            <a:pPr marL="109728" indent="0">
              <a:buNone/>
            </a:pPr>
            <a:r>
              <a:rPr lang="fa-IR" sz="4800" b="1" dirty="0">
                <a:solidFill>
                  <a:srgbClr val="0070C0"/>
                </a:solidFill>
              </a:rPr>
              <a:t>3. سرفصل</a:t>
            </a:r>
          </a:p>
          <a:p>
            <a:pPr marL="109728" indent="0">
              <a:buNone/>
            </a:pPr>
            <a:r>
              <a:rPr lang="fa-IR" dirty="0" smtClean="0"/>
              <a:t>4. منابع</a:t>
            </a:r>
          </a:p>
          <a:p>
            <a:pPr marL="109728" indent="0">
              <a:buNone/>
            </a:pPr>
            <a:r>
              <a:rPr lang="fa-IR" dirty="0" smtClean="0"/>
              <a:t>5. ارزیابی دانشجویان</a:t>
            </a:r>
          </a:p>
          <a:p>
            <a:pPr marL="109728" indent="0">
              <a:buNone/>
            </a:pPr>
            <a:r>
              <a:rPr lang="fa-IR" dirty="0" smtClean="0"/>
              <a:t>6. چند نکته</a:t>
            </a:r>
          </a:p>
          <a:p>
            <a:pPr marL="109728" indent="0">
              <a:buNone/>
            </a:pPr>
            <a:r>
              <a:rPr lang="fa-IR" dirty="0"/>
              <a:t>6. پیوندها</a:t>
            </a:r>
          </a:p>
          <a:p>
            <a:pPr marL="109728" indent="0">
              <a:buNone/>
            </a:pPr>
            <a:r>
              <a:rPr lang="fa-IR" dirty="0"/>
              <a:t>7. دیدگاه دانشجویان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فهرست مطالب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653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2715C-AD15-4CB6-B436-01DA0544C768}" type="slidenum">
              <a:rPr lang="en-US"/>
              <a:pPr/>
              <a:t>11</a:t>
            </a:fld>
            <a:endParaRPr 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سرفصل </a:t>
            </a:r>
            <a:r>
              <a:rPr lang="fa-IR" dirty="0" smtClean="0"/>
              <a:t>مصوب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fa-IR" dirty="0" smtClean="0"/>
              <a:t>1. </a:t>
            </a:r>
            <a:r>
              <a:rPr lang="fa-IR" dirty="0"/>
              <a:t>مفاهيم، مباني و اصول اقتصاد كارآفريني</a:t>
            </a:r>
          </a:p>
          <a:p>
            <a:pPr marL="109728" indent="0">
              <a:buNone/>
            </a:pPr>
            <a:r>
              <a:rPr lang="fa-IR" dirty="0"/>
              <a:t>2 . ويژگي هاي كارآفريني براي كارآفرين شدن</a:t>
            </a:r>
          </a:p>
          <a:p>
            <a:pPr marL="109728" indent="0">
              <a:buNone/>
            </a:pPr>
            <a:r>
              <a:rPr lang="fa-IR" dirty="0"/>
              <a:t>3 . علم اقتصاد، كارآفرينان و توسعه كارآفريني</a:t>
            </a:r>
          </a:p>
          <a:p>
            <a:pPr marL="109728" indent="0">
              <a:buNone/>
            </a:pPr>
            <a:r>
              <a:rPr lang="fa-IR" dirty="0"/>
              <a:t>4 . كارآفريني، بهره وري و توزيع درآمد</a:t>
            </a:r>
          </a:p>
          <a:p>
            <a:pPr marL="109728" indent="0">
              <a:buNone/>
            </a:pPr>
            <a:r>
              <a:rPr lang="fa-IR" dirty="0"/>
              <a:t>5 . كارآفريني و توسعه منطقه اي</a:t>
            </a:r>
          </a:p>
          <a:p>
            <a:pPr marL="109728" indent="0">
              <a:buNone/>
            </a:pPr>
            <a:r>
              <a:rPr lang="fa-IR" dirty="0"/>
              <a:t>6 . نظريه هاي </a:t>
            </a:r>
            <a:r>
              <a:rPr lang="fa-IR" dirty="0" smtClean="0"/>
              <a:t>كارآفريني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2715C-AD15-4CB6-B436-01DA0544C768}" type="slidenum">
              <a:rPr lang="en-US"/>
              <a:pPr/>
              <a:t>12</a:t>
            </a:fld>
            <a:endParaRPr 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سرفصل </a:t>
            </a:r>
            <a:r>
              <a:rPr lang="fa-IR" dirty="0" smtClean="0"/>
              <a:t>مصوب...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fa-IR" dirty="0"/>
              <a:t>7 . عوامل موثر بر كارآفريني</a:t>
            </a:r>
          </a:p>
          <a:p>
            <a:pPr marL="109728" indent="0">
              <a:buNone/>
            </a:pPr>
            <a:r>
              <a:rPr lang="fa-IR" dirty="0"/>
              <a:t>8 . رابطه كارآفريني، ويژگي هاي فردي و جامعه</a:t>
            </a:r>
          </a:p>
          <a:p>
            <a:pPr marL="109728" indent="0">
              <a:buNone/>
            </a:pPr>
            <a:r>
              <a:rPr lang="fa-IR" dirty="0" smtClean="0"/>
              <a:t>9 </a:t>
            </a:r>
            <a:r>
              <a:rPr lang="fa-IR" dirty="0"/>
              <a:t>. اقتصادكلان و </a:t>
            </a:r>
            <a:r>
              <a:rPr lang="fa-IR" dirty="0" smtClean="0"/>
              <a:t>كارآفريني</a:t>
            </a:r>
          </a:p>
          <a:p>
            <a:pPr marL="109728" indent="0">
              <a:buNone/>
            </a:pPr>
            <a:r>
              <a:rPr lang="fa-IR" dirty="0"/>
              <a:t>10 . فرهنگ و فعاليت هاي كارآفريني</a:t>
            </a:r>
          </a:p>
          <a:p>
            <a:pPr marL="109728" indent="0">
              <a:buNone/>
            </a:pPr>
            <a:r>
              <a:rPr lang="fa-IR" dirty="0"/>
              <a:t>11 . نهادها و فعاليت هاي </a:t>
            </a:r>
            <a:r>
              <a:rPr lang="fa-IR" dirty="0" smtClean="0"/>
              <a:t>كارآفريني</a:t>
            </a:r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2715C-AD15-4CB6-B436-01DA0544C768}" type="slidenum">
              <a:rPr lang="en-US"/>
              <a:pPr/>
              <a:t>13</a:t>
            </a:fld>
            <a:endParaRPr 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سرفصل </a:t>
            </a:r>
            <a:r>
              <a:rPr lang="fa-IR" dirty="0" smtClean="0"/>
              <a:t>مصوب...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fa-IR" smtClean="0"/>
              <a:t>12 </a:t>
            </a:r>
            <a:r>
              <a:rPr lang="fa-IR" dirty="0"/>
              <a:t>. تامين مالي كارآفرينانه</a:t>
            </a:r>
          </a:p>
          <a:p>
            <a:pPr marL="109728" indent="0">
              <a:buNone/>
            </a:pPr>
            <a:r>
              <a:rPr lang="fa-IR" dirty="0"/>
              <a:t>13 . دولت و كارآفريني</a:t>
            </a:r>
          </a:p>
          <a:p>
            <a:pPr marL="109728" indent="0">
              <a:buNone/>
            </a:pPr>
            <a:r>
              <a:rPr lang="fa-IR" dirty="0"/>
              <a:t>14 . مباني معرفتي و مباني زمينه اي و اقتصاد كارآفريني</a:t>
            </a:r>
          </a:p>
          <a:p>
            <a:pPr marL="109728" indent="0">
              <a:buNone/>
            </a:pPr>
            <a:r>
              <a:rPr lang="fa-IR" dirty="0"/>
              <a:t>15 . تجارب بين المللي: درس هايي براي بومي سازي</a:t>
            </a:r>
          </a:p>
          <a:p>
            <a:pPr marL="109728" indent="0">
              <a:buNone/>
            </a:pPr>
            <a:r>
              <a:rPr lang="fa-IR" dirty="0"/>
              <a:t>16 . سياست هاي مالي، بودجه اي، قانوني، نوآوري و فناوري براي توسعه كارآفريني</a:t>
            </a:r>
            <a:endParaRPr lang="fa-I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2715C-AD15-4CB6-B436-01DA0544C768}" type="slidenum">
              <a:rPr lang="en-US"/>
              <a:pPr/>
              <a:t>14</a:t>
            </a:fld>
            <a:endParaRPr 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سرفصل </a:t>
            </a:r>
            <a:r>
              <a:rPr lang="fa-IR" dirty="0" smtClean="0"/>
              <a:t>کلاس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a-IR" dirty="0" smtClean="0"/>
              <a:t>كارآفريني</a:t>
            </a:r>
          </a:p>
          <a:p>
            <a:pPr lvl="1"/>
            <a:r>
              <a:rPr lang="fa-IR" dirty="0" smtClean="0"/>
              <a:t>مبانی</a:t>
            </a:r>
          </a:p>
          <a:p>
            <a:pPr lvl="1"/>
            <a:r>
              <a:rPr lang="fa-IR" dirty="0" smtClean="0"/>
              <a:t>اقتصاد</a:t>
            </a:r>
          </a:p>
          <a:p>
            <a:pPr lvl="1"/>
            <a:r>
              <a:rPr lang="fa-IR" dirty="0" smtClean="0"/>
              <a:t>مدیریت</a:t>
            </a:r>
          </a:p>
          <a:p>
            <a:pPr lvl="1"/>
            <a:r>
              <a:rPr lang="fa-IR" dirty="0" smtClean="0"/>
              <a:t>...</a:t>
            </a:r>
            <a:endParaRPr lang="fa-IR" dirty="0"/>
          </a:p>
          <a:p>
            <a:pPr marL="109728" indent="0">
              <a:buNone/>
            </a:pPr>
            <a:endParaRPr lang="fa-IR" dirty="0" smtClean="0"/>
          </a:p>
        </p:txBody>
      </p:sp>
    </p:spTree>
    <p:extLst>
      <p:ext uri="{BB962C8B-B14F-4D97-AF65-F5344CB8AC3E}">
        <p14:creationId xmlns:p14="http://schemas.microsoft.com/office/powerpoint/2010/main" val="230950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fa-IR" dirty="0"/>
              <a:t>1. عنوان درس</a:t>
            </a:r>
          </a:p>
          <a:p>
            <a:pPr marL="109728" indent="0">
              <a:buNone/>
            </a:pPr>
            <a:r>
              <a:rPr lang="fa-IR" dirty="0" smtClean="0"/>
              <a:t>2. اهداف درس</a:t>
            </a:r>
          </a:p>
          <a:p>
            <a:pPr marL="109728" indent="0">
              <a:buNone/>
            </a:pPr>
            <a:r>
              <a:rPr lang="fa-IR" dirty="0" smtClean="0"/>
              <a:t>3. سرفصل</a:t>
            </a:r>
          </a:p>
          <a:p>
            <a:pPr marL="109728" indent="0">
              <a:buNone/>
            </a:pPr>
            <a:r>
              <a:rPr lang="fa-IR" sz="4800" b="1" dirty="0">
                <a:solidFill>
                  <a:srgbClr val="0070C0"/>
                </a:solidFill>
              </a:rPr>
              <a:t>4. منابع</a:t>
            </a:r>
          </a:p>
          <a:p>
            <a:pPr marL="109728" indent="0">
              <a:buNone/>
            </a:pPr>
            <a:r>
              <a:rPr lang="fa-IR" dirty="0" smtClean="0"/>
              <a:t>5. ارزیابی دانشجویان</a:t>
            </a:r>
          </a:p>
          <a:p>
            <a:pPr marL="109728" indent="0">
              <a:buNone/>
            </a:pPr>
            <a:r>
              <a:rPr lang="fa-IR" dirty="0" smtClean="0"/>
              <a:t>6</a:t>
            </a:r>
            <a:r>
              <a:rPr lang="fa-IR" dirty="0"/>
              <a:t>. پیوندها</a:t>
            </a:r>
          </a:p>
          <a:p>
            <a:pPr marL="109728" indent="0">
              <a:buNone/>
            </a:pPr>
            <a:r>
              <a:rPr lang="fa-IR" dirty="0"/>
              <a:t>7. دیدگاه دانشجویان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فهرست مطالب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653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a-IR" dirty="0" smtClean="0"/>
          </a:p>
          <a:p>
            <a:r>
              <a:rPr lang="fa-IR" dirty="0" smtClean="0"/>
              <a:t> منابع برنامه مصوب 1396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altLang="ko-KR" dirty="0"/>
              <a:t>منبع </a:t>
            </a:r>
            <a:r>
              <a:rPr lang="fa-IR" altLang="ko-KR" dirty="0" smtClean="0"/>
              <a:t>مصوب</a:t>
            </a:r>
            <a:r>
              <a:rPr lang="en-US" altLang="ko-KR" dirty="0" smtClean="0">
                <a:ea typeface="Gulim" pitchFamily="34" charset="-127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937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Acs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Z. &amp;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Audretsch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D. (eds.) (2010) Handbook of entrepreneurship research, 2nd ed., Springer.</a:t>
            </a:r>
          </a:p>
          <a:p>
            <a:pPr algn="l" rtl="0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Parker, Simon C. (2009). The economics of entrepreneurship, Cambridge University Press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منابع اصلی مصوب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87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Parker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Simon C. (2005). The economics of entrepreneurship: What we know and what we don’t. Foundations and Trends in Entrepreneurship, 1(1), 1-54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منابع اصلی</a:t>
            </a:r>
            <a:r>
              <a:rPr lang="fa-IR" dirty="0"/>
              <a:t> مصوب</a:t>
            </a:r>
            <a:r>
              <a:rPr lang="fa-IR" dirty="0" smtClean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87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mtClean="0">
                <a:latin typeface="Calibri" panose="020F0502020204030204" pitchFamily="34" charset="0"/>
                <a:cs typeface="Calibri" panose="020F0502020204030204" pitchFamily="34" charset="0"/>
              </a:rPr>
              <a:t>Schumpeter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J. (1934). The theory of economic development. Harvard University Press: Cambridge, MA.</a:t>
            </a:r>
          </a:p>
          <a:p>
            <a:pPr algn="l" rtl="0"/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Stam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E. (2010). Entrepreneurship, evolution and geography. In: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Boschma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R. &amp; Martin, R.L. (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eds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) The Handbook of Evolutionary Economic Geography. Cheltenham: Edward Elgar. 307-348.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منابع اصلی</a:t>
            </a:r>
            <a:r>
              <a:rPr lang="fa-IR" dirty="0"/>
              <a:t> مصوب</a:t>
            </a:r>
            <a:r>
              <a:rPr lang="fa-IR" dirty="0" smtClean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87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fa-IR" sz="4800" b="1" dirty="0" smtClean="0">
                <a:solidFill>
                  <a:srgbClr val="0070C0"/>
                </a:solidFill>
              </a:rPr>
              <a:t>1. عنوان درس</a:t>
            </a:r>
          </a:p>
          <a:p>
            <a:pPr marL="109728" indent="0">
              <a:buNone/>
            </a:pPr>
            <a:r>
              <a:rPr lang="fa-IR" dirty="0" smtClean="0"/>
              <a:t>2. اهداف درس</a:t>
            </a:r>
          </a:p>
          <a:p>
            <a:pPr marL="109728" indent="0">
              <a:buNone/>
            </a:pPr>
            <a:r>
              <a:rPr lang="fa-IR" dirty="0" smtClean="0"/>
              <a:t>3. سرفصل</a:t>
            </a:r>
          </a:p>
          <a:p>
            <a:pPr marL="109728" indent="0">
              <a:buNone/>
            </a:pPr>
            <a:r>
              <a:rPr lang="fa-IR" dirty="0" smtClean="0"/>
              <a:t>4. منابع</a:t>
            </a:r>
          </a:p>
          <a:p>
            <a:pPr marL="109728" indent="0">
              <a:buNone/>
            </a:pPr>
            <a:r>
              <a:rPr lang="fa-IR" dirty="0" smtClean="0"/>
              <a:t>5. ارزیابی دانشجویان</a:t>
            </a:r>
            <a:endParaRPr lang="en-US" dirty="0" smtClean="0"/>
          </a:p>
          <a:p>
            <a:pPr marL="109728" indent="0">
              <a:buNone/>
            </a:pPr>
            <a:r>
              <a:rPr lang="fa-IR" dirty="0" smtClean="0"/>
              <a:t>6. پیوندها</a:t>
            </a:r>
          </a:p>
          <a:p>
            <a:pPr marL="109728" indent="0">
              <a:buNone/>
            </a:pPr>
            <a:r>
              <a:rPr lang="fa-IR" dirty="0" smtClean="0"/>
              <a:t>7. دیدگاه </a:t>
            </a:r>
            <a:r>
              <a:rPr lang="fa-IR" dirty="0"/>
              <a:t>دانشجویان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فهرست مطالب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653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...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منابع فرعی مصوب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351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Scarborough and </a:t>
            </a:r>
            <a:r>
              <a:rPr lang="en-US" dirty="0" smtClean="0"/>
              <a:t>Cornwall, Entrepreneurship </a:t>
            </a:r>
            <a:r>
              <a:rPr lang="en-US" dirty="0" smtClean="0"/>
              <a:t>and Small </a:t>
            </a:r>
            <a:r>
              <a:rPr lang="en-US" dirty="0"/>
              <a:t>Business </a:t>
            </a:r>
            <a:r>
              <a:rPr lang="en-US" dirty="0" smtClean="0"/>
              <a:t>Management, Pearson, Ninth Edition, 2019.</a:t>
            </a:r>
          </a:p>
          <a:p>
            <a:pPr algn="r"/>
            <a:r>
              <a:rPr lang="fa-IR" dirty="0" smtClean="0"/>
              <a:t>چاپ دهم</a:t>
            </a:r>
          </a:p>
          <a:p>
            <a:pPr lvl="1"/>
            <a:r>
              <a:rPr lang="fa-IR" dirty="0" smtClean="0"/>
              <a:t>2026!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منبع کلاس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464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 smtClean="0"/>
          </a:p>
          <a:p>
            <a:r>
              <a:rPr lang="fa-IR" dirty="0" smtClean="0"/>
              <a:t>یک کتاب کارآفرینی </a:t>
            </a:r>
          </a:p>
          <a:p>
            <a:pPr lvl="2"/>
            <a:r>
              <a:rPr lang="fa-IR" dirty="0" smtClean="0"/>
              <a:t>معتبر</a:t>
            </a:r>
          </a:p>
          <a:p>
            <a:pPr lvl="2"/>
            <a:r>
              <a:rPr lang="fa-IR" dirty="0" smtClean="0"/>
              <a:t>روزآمد</a:t>
            </a:r>
            <a:endParaRPr lang="fa-IR" dirty="0"/>
          </a:p>
          <a:p>
            <a:pPr lvl="2"/>
            <a:r>
              <a:rPr lang="fa-IR" dirty="0" smtClean="0"/>
              <a:t>2020 به بعد</a:t>
            </a:r>
          </a:p>
          <a:p>
            <a:pPr marL="109728" indent="0">
              <a:buNone/>
            </a:pPr>
            <a:endParaRPr lang="fa-IR" dirty="0" smtClean="0"/>
          </a:p>
          <a:p>
            <a:pPr lvl="1"/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منبع کمکی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94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/>
              <a:t>Kathleen </a:t>
            </a:r>
            <a:r>
              <a:rPr lang="en-US" dirty="0" smtClean="0"/>
              <a:t>Allen</a:t>
            </a:r>
          </a:p>
          <a:p>
            <a:pPr algn="l" rtl="0"/>
            <a:r>
              <a:rPr lang="en-US" dirty="0" smtClean="0"/>
              <a:t>Entrepreneurship </a:t>
            </a:r>
            <a:r>
              <a:rPr lang="en-US" dirty="0"/>
              <a:t>For Dummies</a:t>
            </a:r>
          </a:p>
          <a:p>
            <a:pPr algn="l" rtl="0"/>
            <a:r>
              <a:rPr lang="en-US" dirty="0"/>
              <a:t>2nd Edition</a:t>
            </a:r>
          </a:p>
          <a:p>
            <a:pPr algn="l" rtl="0"/>
            <a:r>
              <a:rPr lang="en-US" dirty="0" smtClean="0"/>
              <a:t> 2023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یک نمونه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505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err="1" smtClean="0"/>
              <a:t>Barringer</a:t>
            </a:r>
            <a:r>
              <a:rPr lang="en-US" dirty="0" smtClean="0"/>
              <a:t> and </a:t>
            </a:r>
            <a:r>
              <a:rPr lang="en-US" dirty="0"/>
              <a:t>Ireland</a:t>
            </a:r>
            <a:endParaRPr lang="en-US" dirty="0" smtClean="0"/>
          </a:p>
          <a:p>
            <a:pPr algn="l" rtl="0"/>
            <a:r>
              <a:rPr lang="en-US" dirty="0" smtClean="0"/>
              <a:t>Entrepreneurship</a:t>
            </a:r>
            <a:endParaRPr lang="en-US" dirty="0"/>
          </a:p>
          <a:p>
            <a:pPr algn="l" rtl="0"/>
            <a:r>
              <a:rPr lang="en-US" dirty="0" smtClean="0"/>
              <a:t>Sixth Edition</a:t>
            </a:r>
          </a:p>
          <a:p>
            <a:pPr algn="l" rtl="0"/>
            <a:r>
              <a:rPr lang="en-US" dirty="0" smtClean="0"/>
              <a:t>Pearson</a:t>
            </a:r>
          </a:p>
          <a:p>
            <a:pPr algn="l" rtl="0"/>
            <a:r>
              <a:rPr lang="en-US" dirty="0" smtClean="0"/>
              <a:t>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یک نمونه دیگر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458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/>
              <a:t>عنوان : کارآفرینی گام به </a:t>
            </a:r>
            <a:r>
              <a:rPr lang="fa-IR" dirty="0" smtClean="0"/>
              <a:t>گام</a:t>
            </a:r>
          </a:p>
          <a:p>
            <a:endParaRPr lang="fa-IR" dirty="0"/>
          </a:p>
          <a:p>
            <a:r>
              <a:rPr lang="fa-IR" dirty="0"/>
              <a:t>نویسندگان اولیه </a:t>
            </a:r>
            <a:r>
              <a:rPr lang="fa-IR" dirty="0" smtClean="0"/>
              <a:t>: </a:t>
            </a:r>
          </a:p>
          <a:p>
            <a:pPr lvl="1"/>
            <a:r>
              <a:rPr lang="fa-IR" dirty="0" smtClean="0"/>
              <a:t>محمد </a:t>
            </a:r>
            <a:r>
              <a:rPr lang="fa-IR" dirty="0"/>
              <a:t>کیا، سعیده نساج، نسرین احمدزاده و عباس نورا</a:t>
            </a:r>
          </a:p>
          <a:p>
            <a:r>
              <a:rPr lang="fa-IR" dirty="0"/>
              <a:t>گروه بازنگري و تدوین</a:t>
            </a:r>
            <a:r>
              <a:rPr lang="fa-IR" dirty="0" smtClean="0"/>
              <a:t>:</a:t>
            </a:r>
          </a:p>
          <a:p>
            <a:pPr lvl="1"/>
            <a:r>
              <a:rPr lang="fa-IR" dirty="0" smtClean="0"/>
              <a:t> </a:t>
            </a:r>
            <a:r>
              <a:rPr lang="fa-IR" dirty="0"/>
              <a:t>نسرین احمدزاده، سعیده نساج، جواد </a:t>
            </a:r>
            <a:r>
              <a:rPr lang="fa-IR" dirty="0" smtClean="0"/>
              <a:t>سخدري</a:t>
            </a:r>
          </a:p>
          <a:p>
            <a:endParaRPr lang="fa-IR" dirty="0" smtClean="0"/>
          </a:p>
          <a:p>
            <a:r>
              <a:rPr lang="fa-IR" dirty="0" smtClean="0"/>
              <a:t>جهاد دانشگاهی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یک منبع دیگر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665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b="1" dirty="0" smtClean="0"/>
              <a:t>سیستم های اطلاعاتی</a:t>
            </a:r>
          </a:p>
          <a:p>
            <a:pPr lvl="1"/>
            <a:r>
              <a:rPr lang="fa-IR" b="1" dirty="0" smtClean="0"/>
              <a:t>بهزاد سلمانی</a:t>
            </a:r>
          </a:p>
          <a:p>
            <a:pPr lvl="1"/>
            <a:r>
              <a:rPr lang="fa-IR" b="1" dirty="0" smtClean="0"/>
              <a:t>نشر نور علم</a:t>
            </a:r>
          </a:p>
          <a:p>
            <a:pPr lvl="1"/>
            <a:r>
              <a:rPr lang="fa-IR" b="1" dirty="0" smtClean="0"/>
              <a:t>1401</a:t>
            </a:r>
          </a:p>
          <a:p>
            <a:r>
              <a:rPr lang="fa-IR" dirty="0" smtClean="0"/>
              <a:t>مبانی تجارت الکترونیکی</a:t>
            </a:r>
          </a:p>
          <a:p>
            <a:pPr lvl="1"/>
            <a:r>
              <a:rPr lang="fa-IR" dirty="0"/>
              <a:t>بهزاد </a:t>
            </a:r>
            <a:r>
              <a:rPr lang="fa-IR" dirty="0" smtClean="0"/>
              <a:t>سلمانی و امیرمحمد سلمانی</a:t>
            </a:r>
            <a:endParaRPr lang="fa-IR" dirty="0"/>
          </a:p>
          <a:p>
            <a:pPr lvl="1"/>
            <a:r>
              <a:rPr lang="fa-IR" dirty="0"/>
              <a:t>نشر نور علم</a:t>
            </a:r>
          </a:p>
          <a:p>
            <a:pPr lvl="1"/>
            <a:r>
              <a:rPr lang="fa-IR" dirty="0" smtClean="0"/>
              <a:t>1402</a:t>
            </a:r>
            <a:endParaRPr lang="fa-IR" dirty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منابع کمکی: بخش دیجیتال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680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fa-IR" dirty="0"/>
              <a:t>1. عنوان درس</a:t>
            </a:r>
          </a:p>
          <a:p>
            <a:pPr marL="109728" indent="0">
              <a:buNone/>
            </a:pPr>
            <a:r>
              <a:rPr lang="fa-IR" dirty="0" smtClean="0"/>
              <a:t>2. اهداف درس</a:t>
            </a:r>
          </a:p>
          <a:p>
            <a:pPr marL="109728" indent="0">
              <a:buNone/>
            </a:pPr>
            <a:r>
              <a:rPr lang="fa-IR" dirty="0" smtClean="0"/>
              <a:t>3. سرفصل</a:t>
            </a:r>
          </a:p>
          <a:p>
            <a:pPr marL="109728" indent="0">
              <a:buNone/>
            </a:pPr>
            <a:r>
              <a:rPr lang="fa-IR" dirty="0" smtClean="0"/>
              <a:t>4. منابع</a:t>
            </a:r>
          </a:p>
          <a:p>
            <a:pPr marL="109728" indent="0">
              <a:buNone/>
            </a:pPr>
            <a:r>
              <a:rPr lang="fa-IR" sz="4800" b="1" dirty="0">
                <a:solidFill>
                  <a:srgbClr val="0070C0"/>
                </a:solidFill>
              </a:rPr>
              <a:t>5. ارزیابی دانشجویان</a:t>
            </a:r>
          </a:p>
          <a:p>
            <a:pPr marL="109728" indent="0">
              <a:buNone/>
            </a:pPr>
            <a:r>
              <a:rPr lang="fa-IR" dirty="0"/>
              <a:t>6. پیوندها</a:t>
            </a:r>
          </a:p>
          <a:p>
            <a:pPr marL="109728" indent="0">
              <a:buNone/>
            </a:pPr>
            <a:r>
              <a:rPr lang="fa-IR" dirty="0"/>
              <a:t>7. دیدگاه دانشجویان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فهرست مطالب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65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71872"/>
          </a:xfrm>
        </p:spPr>
        <p:txBody>
          <a:bodyPr>
            <a:normAutofit/>
          </a:bodyPr>
          <a:lstStyle/>
          <a:p>
            <a:r>
              <a:rPr lang="fa-IR" b="1" dirty="0" smtClean="0"/>
              <a:t>امتحان </a:t>
            </a:r>
            <a:r>
              <a:rPr lang="fa-IR" b="1" dirty="0" smtClean="0"/>
              <a:t>پایان ترم</a:t>
            </a:r>
          </a:p>
          <a:p>
            <a:endParaRPr lang="fa-IR" dirty="0" smtClean="0"/>
          </a:p>
          <a:p>
            <a:r>
              <a:rPr lang="fa-IR" dirty="0" smtClean="0"/>
              <a:t>کار </a:t>
            </a:r>
            <a:r>
              <a:rPr lang="fa-IR" dirty="0"/>
              <a:t>کلاسی </a:t>
            </a:r>
            <a:r>
              <a:rPr lang="fa-IR" dirty="0" smtClean="0"/>
              <a:t>1</a:t>
            </a:r>
          </a:p>
          <a:p>
            <a:r>
              <a:rPr lang="fa-IR" dirty="0" smtClean="0"/>
              <a:t>کار کلاسی 2</a:t>
            </a:r>
          </a:p>
          <a:p>
            <a:endParaRPr lang="fa-IR" dirty="0"/>
          </a:p>
          <a:p>
            <a:r>
              <a:rPr lang="fa-IR" dirty="0"/>
              <a:t>مشارکت </a:t>
            </a:r>
            <a:r>
              <a:rPr lang="fa-IR" dirty="0"/>
              <a:t>پویا در کلاس </a:t>
            </a:r>
          </a:p>
          <a:p>
            <a:pPr marL="393192" lvl="1" indent="0">
              <a:buNone/>
            </a:pPr>
            <a:endParaRPr lang="fa-IR" sz="3200" dirty="0"/>
          </a:p>
          <a:p>
            <a:endParaRPr lang="fa-I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5. ارزیابی دانشجویان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710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sz="3600" dirty="0" smtClean="0"/>
              <a:t>معرفی استارت آپ های دیجیتال موفق</a:t>
            </a:r>
          </a:p>
          <a:p>
            <a:r>
              <a:rPr lang="fa-IR" sz="3600" dirty="0" smtClean="0"/>
              <a:t>کار گروهی</a:t>
            </a:r>
          </a:p>
          <a:p>
            <a:r>
              <a:rPr lang="fa-IR" sz="3600" dirty="0" smtClean="0"/>
              <a:t>رعایت روش تحقیق</a:t>
            </a:r>
          </a:p>
          <a:p>
            <a:endParaRPr lang="fa-IR" sz="3600" dirty="0"/>
          </a:p>
          <a:p>
            <a:endParaRPr lang="fa-IR" sz="3600" dirty="0" smtClean="0"/>
          </a:p>
          <a:p>
            <a:r>
              <a:rPr lang="fa-IR" sz="3600" dirty="0" smtClean="0"/>
              <a:t>انتخاب موضوع تا 15 مهرماه</a:t>
            </a:r>
          </a:p>
          <a:p>
            <a:r>
              <a:rPr lang="fa-IR" sz="3600" dirty="0" smtClean="0"/>
              <a:t>ارائه تا 15 آذرماه</a:t>
            </a:r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کار </a:t>
            </a:r>
            <a:r>
              <a:rPr lang="fa-IR" dirty="0" smtClean="0"/>
              <a:t>کلاسی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69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844C5-248B-4542-9AFB-4DF826E69B42}" type="slidenum">
              <a:rPr lang="en-US"/>
              <a:pPr/>
              <a:t>3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1. عنوان درس</a:t>
            </a:r>
            <a:endParaRPr lang="en-US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fa-IR" dirty="0" smtClean="0"/>
          </a:p>
          <a:p>
            <a:pPr>
              <a:lnSpc>
                <a:spcPct val="90000"/>
              </a:lnSpc>
            </a:pPr>
            <a:r>
              <a:rPr lang="fa-IR" dirty="0" smtClean="0"/>
              <a:t>اقتصاد کارآفرینی</a:t>
            </a:r>
          </a:p>
          <a:p>
            <a:pPr lvl="1">
              <a:lnSpc>
                <a:spcPct val="90000"/>
              </a:lnSpc>
            </a:pPr>
            <a:r>
              <a:rPr lang="fa-IR" dirty="0" smtClean="0"/>
              <a:t>مبانی کارآفرینی</a:t>
            </a:r>
          </a:p>
          <a:p>
            <a:pPr lvl="1">
              <a:lnSpc>
                <a:spcPct val="90000"/>
              </a:lnSpc>
            </a:pPr>
            <a:r>
              <a:rPr lang="fa-IR" dirty="0" smtClean="0"/>
              <a:t>مدیریت کارآفرینی</a:t>
            </a:r>
            <a:endParaRPr lang="fa-IR" dirty="0"/>
          </a:p>
          <a:p>
            <a:pPr marL="393192" lvl="1" indent="0">
              <a:lnSpc>
                <a:spcPct val="90000"/>
              </a:lnSpc>
              <a:buNone/>
            </a:pPr>
            <a:endParaRPr lang="fa-IR" dirty="0" smtClean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fa-IR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lnSpc>
                <a:spcPct val="90000"/>
              </a:lnSpc>
            </a:pPr>
            <a:endParaRPr lang="fa-IR" b="1" dirty="0">
              <a:solidFill>
                <a:schemeClr val="bg2">
                  <a:lumMod val="25000"/>
                </a:schemeClr>
              </a:solidFill>
            </a:endParaRPr>
          </a:p>
          <a:p>
            <a:pPr>
              <a:lnSpc>
                <a:spcPct val="90000"/>
              </a:lnSpc>
            </a:pPr>
            <a:endParaRPr lang="fa-IR" b="1" dirty="0" smtClean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خرده </a:t>
            </a:r>
            <a:r>
              <a:rPr lang="fa-IR" dirty="0"/>
              <a:t>فروشی آنلاین</a:t>
            </a:r>
          </a:p>
          <a:p>
            <a:r>
              <a:rPr lang="fa-IR" dirty="0"/>
              <a:t>خدمات حسب تقاضا</a:t>
            </a:r>
          </a:p>
          <a:p>
            <a:r>
              <a:rPr lang="fa-IR" dirty="0"/>
              <a:t>پرداخت آنلاین</a:t>
            </a:r>
          </a:p>
          <a:p>
            <a:r>
              <a:rPr lang="fa-IR" dirty="0"/>
              <a:t>گردشگری</a:t>
            </a:r>
          </a:p>
          <a:p>
            <a:r>
              <a:rPr lang="fa-IR" dirty="0"/>
              <a:t>کتاب</a:t>
            </a:r>
          </a:p>
          <a:p>
            <a:r>
              <a:rPr lang="fa-IR" dirty="0" smtClean="0"/>
              <a:t>موسیقی</a:t>
            </a:r>
          </a:p>
          <a:p>
            <a:r>
              <a:rPr lang="fa-IR" dirty="0" smtClean="0"/>
              <a:t>بازی</a:t>
            </a:r>
            <a:endParaRPr lang="fa-IR" dirty="0"/>
          </a:p>
          <a:p>
            <a:r>
              <a:rPr lang="fa-IR" dirty="0"/>
              <a:t>...</a:t>
            </a:r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/>
              <a:t>چند </a:t>
            </a:r>
            <a:r>
              <a:rPr lang="fa-IR" dirty="0" smtClean="0"/>
              <a:t>نمونه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90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دیباچه</a:t>
            </a:r>
          </a:p>
          <a:p>
            <a:r>
              <a:rPr lang="fa-IR" dirty="0" smtClean="0"/>
              <a:t>اشاره به نمونه های موفق جهانی</a:t>
            </a:r>
          </a:p>
          <a:p>
            <a:r>
              <a:rPr lang="fa-IR" dirty="0" smtClean="0"/>
              <a:t>مرور بخش انتخابی: نمونه های موفق داخلی</a:t>
            </a:r>
          </a:p>
          <a:p>
            <a:r>
              <a:rPr lang="fa-IR" dirty="0" smtClean="0"/>
              <a:t>معرفی بهترین نمونه داخلی</a:t>
            </a:r>
          </a:p>
          <a:p>
            <a:r>
              <a:rPr lang="fa-IR" dirty="0" smtClean="0"/>
              <a:t>جمع بندی</a:t>
            </a:r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فهرست مطالب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128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a-IR" sz="3600" dirty="0" smtClean="0"/>
              <a:t>گزارش راه اندازی استارت آپ براساس مطالب کلاس</a:t>
            </a:r>
            <a:endParaRPr lang="fa-IR" sz="3600" dirty="0" smtClean="0"/>
          </a:p>
          <a:p>
            <a:r>
              <a:rPr lang="fa-IR" sz="3600" dirty="0" smtClean="0"/>
              <a:t>کار گروهی</a:t>
            </a:r>
          </a:p>
          <a:p>
            <a:r>
              <a:rPr lang="fa-IR" sz="3600" dirty="0" smtClean="0"/>
              <a:t>ارائه فصول در کلاس براساس پیشرفت در کلاس برای نمونه</a:t>
            </a:r>
          </a:p>
          <a:p>
            <a:pPr lvl="1"/>
            <a:r>
              <a:rPr lang="fa-IR" sz="3200" dirty="0" smtClean="0"/>
              <a:t>مدل کسب و کار</a:t>
            </a:r>
          </a:p>
          <a:p>
            <a:pPr lvl="1"/>
            <a:r>
              <a:rPr lang="fa-IR" sz="3200" dirty="0" smtClean="0"/>
              <a:t>طرح کسب و کار</a:t>
            </a:r>
          </a:p>
          <a:p>
            <a:endParaRPr lang="fa-IR" sz="3600" dirty="0" smtClean="0"/>
          </a:p>
          <a:p>
            <a:r>
              <a:rPr lang="fa-IR" sz="3600" dirty="0" smtClean="0"/>
              <a:t>انتخاب موضوع تا 15 مهرماه</a:t>
            </a:r>
          </a:p>
          <a:p>
            <a:r>
              <a:rPr lang="fa-IR" sz="3600" dirty="0" smtClean="0"/>
              <a:t>ارائه های چندگانه تا 15 آذرماه</a:t>
            </a:r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کار </a:t>
            </a:r>
            <a:r>
              <a:rPr lang="fa-IR" dirty="0" smtClean="0"/>
              <a:t>کلاسی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334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نمره</a:t>
            </a:r>
          </a:p>
          <a:p>
            <a:r>
              <a:rPr lang="fa-IR" dirty="0" smtClean="0"/>
              <a:t>براساس ارائه های کلاسی!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یک نکته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53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fa-IR" dirty="0" smtClean="0"/>
              <a:t>1. عنوان درس</a:t>
            </a:r>
          </a:p>
          <a:p>
            <a:pPr marL="109728" indent="0">
              <a:buNone/>
            </a:pPr>
            <a:r>
              <a:rPr lang="fa-IR" dirty="0" smtClean="0"/>
              <a:t>2. اهداف درس</a:t>
            </a:r>
          </a:p>
          <a:p>
            <a:pPr marL="109728" indent="0">
              <a:buNone/>
            </a:pPr>
            <a:r>
              <a:rPr lang="fa-IR" dirty="0" smtClean="0"/>
              <a:t>3. سرفصل</a:t>
            </a:r>
          </a:p>
          <a:p>
            <a:pPr marL="109728" indent="0">
              <a:buNone/>
            </a:pPr>
            <a:r>
              <a:rPr lang="fa-IR" dirty="0" smtClean="0"/>
              <a:t>4. منابع</a:t>
            </a:r>
          </a:p>
          <a:p>
            <a:pPr marL="109728" indent="0">
              <a:buNone/>
            </a:pPr>
            <a:r>
              <a:rPr lang="fa-IR" dirty="0" smtClean="0"/>
              <a:t>5. ارزیابی دانشجویان</a:t>
            </a:r>
          </a:p>
          <a:p>
            <a:pPr marL="109728" indent="0">
              <a:buNone/>
            </a:pPr>
            <a:r>
              <a:rPr lang="fa-IR" sz="4400" b="1" dirty="0" smtClean="0">
                <a:solidFill>
                  <a:srgbClr val="0070C0"/>
                </a:solidFill>
              </a:rPr>
              <a:t>6. پیوندها</a:t>
            </a:r>
          </a:p>
          <a:p>
            <a:pPr marL="109728" indent="0">
              <a:buNone/>
            </a:pPr>
            <a:r>
              <a:rPr lang="fa-IR" dirty="0" smtClean="0"/>
              <a:t>7. دیدگاه </a:t>
            </a:r>
            <a:r>
              <a:rPr lang="fa-IR" dirty="0"/>
              <a:t>دانشجویان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فهرست مطالب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940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/>
          </a:p>
          <a:p>
            <a:r>
              <a:rPr lang="fa-IR" dirty="0"/>
              <a:t>پرتال های داخلی و خارجی</a:t>
            </a:r>
          </a:p>
          <a:p>
            <a:pPr lvl="1"/>
            <a:r>
              <a:rPr lang="fa-IR" dirty="0"/>
              <a:t>مرتبط با کلاس</a:t>
            </a:r>
          </a:p>
          <a:p>
            <a:r>
              <a:rPr lang="fa-IR" dirty="0"/>
              <a:t>شبکه های اجتماعی:</a:t>
            </a:r>
          </a:p>
          <a:p>
            <a:pPr lvl="1"/>
            <a:r>
              <a:rPr lang="fa-IR" dirty="0"/>
              <a:t>صفحات شرکت های مرتبط</a:t>
            </a:r>
          </a:p>
          <a:p>
            <a:r>
              <a:rPr lang="fa-IR" dirty="0"/>
              <a:t>سایت های </a:t>
            </a:r>
          </a:p>
          <a:p>
            <a:pPr lvl="1"/>
            <a:r>
              <a:rPr lang="fa-IR" dirty="0"/>
              <a:t>تحلیلی، خبری و مشاوره ای</a:t>
            </a:r>
          </a:p>
          <a:p>
            <a:r>
              <a:rPr lang="fa-IR" dirty="0"/>
              <a:t>دسته بندی!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6. پیوندها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3959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Entrepreneur</a:t>
            </a:r>
          </a:p>
          <a:p>
            <a:pPr algn="l" rtl="0"/>
            <a:r>
              <a:rPr lang="en-US" dirty="0" smtClean="0"/>
              <a:t>Inc.</a:t>
            </a:r>
          </a:p>
          <a:p>
            <a:pPr algn="l" rtl="0"/>
            <a:r>
              <a:rPr lang="en-US" dirty="0" smtClean="0"/>
              <a:t>Fast Company</a:t>
            </a:r>
          </a:p>
          <a:p>
            <a:pPr marL="109728" indent="0" algn="l" rtl="0">
              <a:buNone/>
            </a:pPr>
            <a:endParaRPr lang="en-US" dirty="0" smtClean="0"/>
          </a:p>
          <a:p>
            <a:pPr algn="l" rtl="0"/>
            <a:r>
              <a:rPr lang="en-US" dirty="0" smtClean="0"/>
              <a:t>Ted</a:t>
            </a:r>
          </a:p>
          <a:p>
            <a:pPr algn="l" rtl="0"/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برخی سایت های مهم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28396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Forbes</a:t>
            </a:r>
          </a:p>
          <a:p>
            <a:pPr algn="l" rtl="0"/>
            <a:r>
              <a:rPr lang="en-US" dirty="0" smtClean="0"/>
              <a:t>Economist</a:t>
            </a:r>
          </a:p>
          <a:p>
            <a:pPr algn="l" rtl="0"/>
            <a:endParaRPr lang="en-US" dirty="0"/>
          </a:p>
          <a:p>
            <a:pPr algn="l" rtl="0"/>
            <a:r>
              <a:rPr lang="en-US" dirty="0" smtClean="0"/>
              <a:t>www.blomberg.com</a:t>
            </a:r>
            <a:endParaRPr lang="fa-IR" dirty="0"/>
          </a:p>
          <a:p>
            <a:pPr algn="l" rtl="0"/>
            <a:r>
              <a:rPr lang="en-US" dirty="0" smtClean="0"/>
              <a:t>www.cnbc.com</a:t>
            </a:r>
          </a:p>
          <a:p>
            <a:pPr algn="l" rtl="0"/>
            <a:endParaRPr lang="en-US" dirty="0"/>
          </a:p>
          <a:p>
            <a:pPr algn="l" rtl="0"/>
            <a:r>
              <a:rPr lang="en-US" dirty="0" smtClean="0"/>
              <a:t>Business Insider</a:t>
            </a:r>
            <a:endParaRPr lang="en-US" dirty="0"/>
          </a:p>
          <a:p>
            <a:pPr lvl="1" algn="l" rtl="0"/>
            <a:endParaRPr lang="en-US" dirty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/>
              <a:t>برخی سایت های مهم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977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Station F</a:t>
            </a:r>
          </a:p>
          <a:p>
            <a:pPr algn="l" rtl="0"/>
            <a:r>
              <a:rPr lang="en-US" dirty="0"/>
              <a:t>Y </a:t>
            </a:r>
            <a:r>
              <a:rPr lang="en-US" dirty="0" err="1"/>
              <a:t>Combinator</a:t>
            </a:r>
            <a:endParaRPr lang="en-US" dirty="0" smtClean="0"/>
          </a:p>
          <a:p>
            <a:pPr algn="l" rtl="0"/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برخی مراکز مهم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79971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56130-A841-4FC6-A96D-0BA6D707772C}" type="slidenum">
              <a:rPr lang="en-US"/>
              <a:pPr/>
              <a:t>39</a:t>
            </a:fld>
            <a:endParaRPr lang="en-US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سازمان های بین المللی : </a:t>
            </a:r>
            <a:r>
              <a:rPr lang="fa-IR" sz="1800" dirty="0"/>
              <a:t>سایت های </a:t>
            </a:r>
            <a:r>
              <a:rPr lang="fa-IR" sz="1800" dirty="0" smtClean="0"/>
              <a:t>اینترنتی، شبکه های اجتماعی و ...</a:t>
            </a:r>
            <a:endParaRPr lang="en-US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OECD</a:t>
            </a:r>
            <a:endParaRPr lang="en-US" dirty="0"/>
          </a:p>
          <a:p>
            <a:pPr algn="l" rtl="0"/>
            <a:r>
              <a:rPr lang="en-US" dirty="0"/>
              <a:t>WORLD </a:t>
            </a:r>
            <a:r>
              <a:rPr lang="en-US" dirty="0" smtClean="0"/>
              <a:t>BANK</a:t>
            </a:r>
            <a:endParaRPr lang="fa-IR" dirty="0" smtClean="0"/>
          </a:p>
          <a:p>
            <a:pPr algn="l" rtl="0"/>
            <a:r>
              <a:rPr lang="en-US" dirty="0" smtClean="0"/>
              <a:t>Global </a:t>
            </a:r>
            <a:r>
              <a:rPr lang="en-US" dirty="0"/>
              <a:t>Entrepreneurship </a:t>
            </a:r>
            <a:r>
              <a:rPr lang="en-US" dirty="0" smtClean="0"/>
              <a:t>Monitor</a:t>
            </a:r>
            <a:endParaRPr lang="fa-IR" dirty="0" smtClean="0"/>
          </a:p>
          <a:p>
            <a:pPr lvl="1" algn="l" rtl="0"/>
            <a:r>
              <a:rPr lang="en-US" dirty="0"/>
              <a:t>https://www.gemconsortium.org</a:t>
            </a:r>
            <a:r>
              <a:rPr lang="en-US" dirty="0" smtClean="0"/>
              <a:t>/</a:t>
            </a:r>
            <a:endParaRPr lang="fa-IR" dirty="0" smtClean="0"/>
          </a:p>
          <a:p>
            <a:pPr algn="l" rtl="0"/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650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a-IR" dirty="0"/>
              <a:t>تعداد واحد : 2</a:t>
            </a:r>
          </a:p>
          <a:p>
            <a:pPr>
              <a:lnSpc>
                <a:spcPct val="90000"/>
              </a:lnSpc>
            </a:pPr>
            <a:endParaRPr lang="fa-IR" dirty="0"/>
          </a:p>
          <a:p>
            <a:pPr>
              <a:lnSpc>
                <a:spcPct val="90000"/>
              </a:lnSpc>
            </a:pPr>
            <a:r>
              <a:rPr lang="fa-IR" dirty="0"/>
              <a:t>نوع واحد : نظری</a:t>
            </a:r>
          </a:p>
          <a:p>
            <a:endParaRPr lang="fa-IR" dirty="0" smtClean="0"/>
          </a:p>
          <a:p>
            <a:r>
              <a:rPr lang="fa-IR" dirty="0" smtClean="0"/>
              <a:t>خوشه: </a:t>
            </a:r>
            <a:endParaRPr lang="en-US" dirty="0" smtClean="0"/>
          </a:p>
          <a:p>
            <a:pPr lvl="1"/>
            <a:r>
              <a:rPr lang="fa-IR" dirty="0" smtClean="0"/>
              <a:t>اقتصاد خلاق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60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dirty="0" smtClean="0"/>
              <a:t>دانشکده کارآفرینی دانشگاه تهران</a:t>
            </a:r>
          </a:p>
          <a:p>
            <a:pPr algn="l" rtl="0"/>
            <a:r>
              <a:rPr lang="en-US" dirty="0"/>
              <a:t>https://ent.ut.ac.ir</a:t>
            </a:r>
            <a:r>
              <a:rPr lang="en-US" dirty="0" smtClean="0"/>
              <a:t>/</a:t>
            </a:r>
            <a:endParaRPr lang="fa-IR" dirty="0" smtClean="0"/>
          </a:p>
          <a:p>
            <a:r>
              <a:rPr lang="fa-IR" dirty="0"/>
              <a:t>معاونت علمی و فناوری ریاست جمهوری </a:t>
            </a:r>
          </a:p>
          <a:p>
            <a:r>
              <a:rPr lang="fa-IR" dirty="0"/>
              <a:t>سازمان فناوری اطلاعات ایران</a:t>
            </a:r>
            <a:endParaRPr lang="en-US" dirty="0"/>
          </a:p>
          <a:p>
            <a:r>
              <a:rPr lang="fa-IR" dirty="0" smtClean="0"/>
              <a:t>سازمان </a:t>
            </a:r>
            <a:r>
              <a:rPr lang="fa-IR" dirty="0"/>
              <a:t>تجاري سازي فناوري و اشتغال دانش آموختگان </a:t>
            </a:r>
            <a:endParaRPr lang="fa-IR" dirty="0" smtClean="0"/>
          </a:p>
          <a:p>
            <a:pPr lvl="1"/>
            <a:r>
              <a:rPr lang="fa-IR" dirty="0" smtClean="0"/>
              <a:t>جهاد دانشگاهی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/>
              <a:t>سازمان های داخلی : </a:t>
            </a:r>
            <a:r>
              <a:rPr lang="fa-IR" sz="2400" dirty="0">
                <a:solidFill>
                  <a:srgbClr val="464646"/>
                </a:solidFill>
              </a:rPr>
              <a:t>سایت های اینترنتی، شبکه های اجتماعی و ...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29451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/>
              <a:t>دفتر توسعه کارآفرینی </a:t>
            </a:r>
          </a:p>
          <a:p>
            <a:pPr lvl="1"/>
            <a:r>
              <a:rPr lang="fa-IR" dirty="0"/>
              <a:t>وزارت تعاون کار و رفاه اجتماعی</a:t>
            </a:r>
          </a:p>
          <a:p>
            <a:r>
              <a:rPr lang="fa-IR" dirty="0" smtClean="0"/>
              <a:t>پارک های علم و فناوری</a:t>
            </a:r>
          </a:p>
          <a:p>
            <a:r>
              <a:rPr lang="fa-IR" dirty="0" smtClean="0"/>
              <a:t>مراکز رشد</a:t>
            </a:r>
          </a:p>
          <a:p>
            <a:r>
              <a:rPr lang="fa-IR" dirty="0" smtClean="0"/>
              <a:t>...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/>
              <a:t>سازمان های داخلی : </a:t>
            </a:r>
            <a:r>
              <a:rPr lang="fa-IR" sz="2400" dirty="0">
                <a:solidFill>
                  <a:srgbClr val="464646"/>
                </a:solidFill>
              </a:rPr>
              <a:t>سایت های اینترنتی، شبکه های اجتماعی و ...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1264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پارک علم و فناوری استان آذربایجان شرقی</a:t>
            </a:r>
          </a:p>
          <a:p>
            <a:r>
              <a:rPr lang="fa-IR" dirty="0"/>
              <a:t>پارک علم و فناوری دانشگاه </a:t>
            </a:r>
            <a:r>
              <a:rPr lang="fa-IR" dirty="0" smtClean="0"/>
              <a:t>تبریز</a:t>
            </a:r>
          </a:p>
          <a:p>
            <a:r>
              <a:rPr lang="fa-IR" dirty="0" smtClean="0"/>
              <a:t>...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تبریز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60110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a-IR" dirty="0" smtClean="0"/>
              <a:t>کارآفرینان</a:t>
            </a:r>
          </a:p>
          <a:p>
            <a:pPr lvl="1"/>
            <a:r>
              <a:rPr lang="fa-IR" dirty="0" smtClean="0"/>
              <a:t>استادان</a:t>
            </a:r>
          </a:p>
          <a:p>
            <a:pPr lvl="1"/>
            <a:r>
              <a:rPr lang="fa-IR" dirty="0" smtClean="0"/>
              <a:t>منتورها</a:t>
            </a:r>
          </a:p>
          <a:p>
            <a:pPr lvl="1"/>
            <a:r>
              <a:rPr lang="fa-IR" dirty="0" smtClean="0"/>
              <a:t>...</a:t>
            </a:r>
          </a:p>
          <a:p>
            <a:pPr marL="393192" lvl="1" indent="0">
              <a:buNone/>
            </a:pPr>
            <a:endParaRPr lang="fa-IR" dirty="0" smtClean="0"/>
          </a:p>
          <a:p>
            <a:r>
              <a:rPr lang="fa-IR" dirty="0" smtClean="0"/>
              <a:t>وبلاگ </a:t>
            </a:r>
            <a:r>
              <a:rPr lang="fa-IR" dirty="0"/>
              <a:t>های </a:t>
            </a:r>
            <a:r>
              <a:rPr lang="fa-IR" dirty="0" smtClean="0"/>
              <a:t>تخصصی</a:t>
            </a:r>
          </a:p>
          <a:p>
            <a:r>
              <a:rPr lang="fa-IR" dirty="0" smtClean="0"/>
              <a:t>وب سایت ها</a:t>
            </a:r>
          </a:p>
          <a:p>
            <a:r>
              <a:rPr lang="fa-IR" dirty="0" smtClean="0"/>
              <a:t>صفحات شبکه های اجتماعی</a:t>
            </a:r>
          </a:p>
          <a:p>
            <a:r>
              <a:rPr lang="fa-IR" dirty="0" smtClean="0"/>
              <a:t>...</a:t>
            </a:r>
            <a:endParaRPr lang="fa-IR" dirty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کارآفرینان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494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a-IR" dirty="0" smtClean="0"/>
              <a:t>بخش فناوری یا کارآفرینی خبرگزاری ها</a:t>
            </a:r>
          </a:p>
          <a:p>
            <a:r>
              <a:rPr lang="fa-IR" dirty="0" smtClean="0"/>
              <a:t>راه پرداخت</a:t>
            </a:r>
          </a:p>
          <a:p>
            <a:r>
              <a:rPr lang="fa-IR" dirty="0" smtClean="0"/>
              <a:t>پیوست</a:t>
            </a:r>
          </a:p>
          <a:p>
            <a:r>
              <a:rPr lang="fa-IR" dirty="0" smtClean="0"/>
              <a:t>دیجی کالا مگ</a:t>
            </a:r>
          </a:p>
          <a:p>
            <a:r>
              <a:rPr lang="fa-IR" dirty="0" smtClean="0"/>
              <a:t>دیجیاتو</a:t>
            </a:r>
          </a:p>
          <a:p>
            <a:r>
              <a:rPr lang="fa-IR" dirty="0" smtClean="0"/>
              <a:t>آی تی ایران</a:t>
            </a:r>
          </a:p>
          <a:p>
            <a:r>
              <a:rPr lang="fa-IR" dirty="0" smtClean="0"/>
              <a:t>تکراسا</a:t>
            </a:r>
          </a:p>
          <a:p>
            <a:r>
              <a:rPr lang="fa-IR" dirty="0" smtClean="0"/>
              <a:t>هفته نامه شنبه</a:t>
            </a:r>
          </a:p>
          <a:p>
            <a:r>
              <a:rPr lang="fa-IR" dirty="0"/>
              <a:t>هفته نامه </a:t>
            </a:r>
            <a:r>
              <a:rPr lang="fa-IR" dirty="0" smtClean="0"/>
              <a:t>کارنگ</a:t>
            </a:r>
            <a:endParaRPr lang="fa-IR" dirty="0"/>
          </a:p>
          <a:p>
            <a:r>
              <a:rPr lang="fa-IR" dirty="0" smtClean="0"/>
              <a:t>...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اخبار داخلی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23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fa-IR" dirty="0" smtClean="0"/>
              <a:t>1. عنوان درس</a:t>
            </a:r>
          </a:p>
          <a:p>
            <a:pPr marL="109728" indent="0">
              <a:buNone/>
            </a:pPr>
            <a:r>
              <a:rPr lang="fa-IR" dirty="0" smtClean="0"/>
              <a:t>2. اهداف درس</a:t>
            </a:r>
          </a:p>
          <a:p>
            <a:pPr marL="109728" indent="0">
              <a:buNone/>
            </a:pPr>
            <a:r>
              <a:rPr lang="fa-IR" dirty="0" smtClean="0"/>
              <a:t>3. سرفصل</a:t>
            </a:r>
          </a:p>
          <a:p>
            <a:pPr marL="109728" indent="0">
              <a:buNone/>
            </a:pPr>
            <a:r>
              <a:rPr lang="fa-IR" dirty="0" smtClean="0"/>
              <a:t>4. منابع</a:t>
            </a:r>
          </a:p>
          <a:p>
            <a:pPr marL="109728" indent="0">
              <a:buNone/>
            </a:pPr>
            <a:r>
              <a:rPr lang="fa-IR" dirty="0" smtClean="0"/>
              <a:t>5. ارزیابی دانشجویان</a:t>
            </a:r>
          </a:p>
          <a:p>
            <a:pPr marL="109728" indent="0">
              <a:buNone/>
            </a:pPr>
            <a:r>
              <a:rPr lang="fa-IR" dirty="0" smtClean="0"/>
              <a:t>6. پیوندها</a:t>
            </a:r>
          </a:p>
          <a:p>
            <a:pPr marL="109728" indent="0">
              <a:buNone/>
            </a:pPr>
            <a:r>
              <a:rPr lang="fa-IR" sz="4400" b="1" dirty="0" smtClean="0">
                <a:solidFill>
                  <a:srgbClr val="0070C0"/>
                </a:solidFill>
              </a:rPr>
              <a:t>7. دیدگاه </a:t>
            </a:r>
            <a:r>
              <a:rPr lang="fa-IR" sz="4400" b="1" dirty="0">
                <a:solidFill>
                  <a:srgbClr val="0070C0"/>
                </a:solidFill>
              </a:rPr>
              <a:t>دانشجویان</a:t>
            </a:r>
            <a:endParaRPr lang="en-US" sz="4400" b="1" dirty="0">
              <a:solidFill>
                <a:srgbClr val="0070C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فهرست مطالب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986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b="1" dirty="0" smtClean="0"/>
              <a:t>انتخاب اجباری!</a:t>
            </a:r>
          </a:p>
          <a:p>
            <a:r>
              <a:rPr lang="fa-IR" dirty="0" smtClean="0"/>
              <a:t>پیشینه</a:t>
            </a:r>
            <a:r>
              <a:rPr lang="fa-IR" dirty="0" smtClean="0"/>
              <a:t>:</a:t>
            </a:r>
          </a:p>
          <a:p>
            <a:pPr lvl="1"/>
            <a:r>
              <a:rPr lang="fa-IR" dirty="0" smtClean="0"/>
              <a:t>دروس گذرانده:</a:t>
            </a:r>
          </a:p>
          <a:p>
            <a:pPr lvl="2"/>
            <a:r>
              <a:rPr lang="fa-IR" dirty="0" smtClean="0"/>
              <a:t>سرفصل و منابع!</a:t>
            </a:r>
          </a:p>
          <a:p>
            <a:pPr lvl="2"/>
            <a:r>
              <a:rPr lang="fa-IR" dirty="0" smtClean="0"/>
              <a:t>تجربه شخصی!</a:t>
            </a:r>
          </a:p>
          <a:p>
            <a:r>
              <a:rPr lang="fa-IR" dirty="0" smtClean="0"/>
              <a:t>سوال</a:t>
            </a:r>
          </a:p>
          <a:p>
            <a:r>
              <a:rPr lang="fa-IR" dirty="0" smtClean="0"/>
              <a:t>دیدگاه</a:t>
            </a:r>
          </a:p>
          <a:p>
            <a:r>
              <a:rPr lang="fa-IR" dirty="0" smtClean="0"/>
              <a:t>پیشنهاد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7. دیدگاه دانشجویان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96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6" name="Rectangle 2"/>
          <p:cNvSpPr>
            <a:spLocks noGrp="1" noChangeArrowheads="1"/>
          </p:cNvSpPr>
          <p:nvPr>
            <p:ph idx="1"/>
          </p:nvPr>
        </p:nvSpPr>
        <p:spPr>
          <a:xfrm>
            <a:off x="1716088" y="2362200"/>
            <a:ext cx="5827712" cy="13716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endParaRPr lang="fa-IR" sz="2400" dirty="0" smtClean="0"/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a-IR" sz="6000" b="1" dirty="0" smtClean="0">
                <a:solidFill>
                  <a:schemeClr val="bg2">
                    <a:lumMod val="25000"/>
                  </a:schemeClr>
                </a:solidFill>
              </a:rPr>
              <a:t>   با آرزوی توفیق</a:t>
            </a:r>
            <a:endParaRPr lang="en-US" sz="6000" b="1" dirty="0" smtClean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475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UG_ENT_Ch00_Intro_V01_040631</a:t>
            </a:r>
            <a:endParaRPr lang="en-US" smtClean="0"/>
          </a:p>
        </p:txBody>
      </p:sp>
      <p:sp>
        <p:nvSpPr>
          <p:cNvPr id="7475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478D861-A2D5-47AB-89C0-48CFD8A77F1A}" type="slidenum">
              <a:rPr lang="en-US" smtClean="0"/>
              <a:pPr/>
              <a:t>47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90508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844C5-248B-4542-9AFB-4DF826E69B42}" type="slidenum">
              <a:rPr lang="en-US"/>
              <a:pPr/>
              <a:t>5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پیش نیاز</a:t>
            </a:r>
            <a:endParaRPr lang="en-US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a-IR" b="1" dirty="0" smtClean="0">
                <a:solidFill>
                  <a:schemeClr val="bg2">
                    <a:lumMod val="25000"/>
                  </a:schemeClr>
                </a:solidFill>
              </a:rPr>
              <a:t>پیش نیاز </a:t>
            </a:r>
            <a:r>
              <a:rPr lang="fa-IR" b="1" dirty="0">
                <a:solidFill>
                  <a:schemeClr val="bg2">
                    <a:lumMod val="25000"/>
                  </a:schemeClr>
                </a:solidFill>
              </a:rPr>
              <a:t>مصوب :</a:t>
            </a:r>
            <a:r>
              <a:rPr lang="fa-IR" dirty="0"/>
              <a:t> </a:t>
            </a: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fa-IR" dirty="0"/>
              <a:t>اقتصاد </a:t>
            </a:r>
            <a:r>
              <a:rPr lang="fa-IR" dirty="0" smtClean="0"/>
              <a:t>خرد 2</a:t>
            </a:r>
            <a:endParaRPr lang="fa-IR" dirty="0"/>
          </a:p>
          <a:p>
            <a:pPr lvl="1">
              <a:lnSpc>
                <a:spcPct val="90000"/>
              </a:lnSpc>
            </a:pPr>
            <a:r>
              <a:rPr lang="fa-IR" dirty="0" smtClean="0"/>
              <a:t>اقتصاد کلان 2</a:t>
            </a:r>
          </a:p>
          <a:p>
            <a:pPr marL="393192" lvl="1" indent="0">
              <a:lnSpc>
                <a:spcPct val="90000"/>
              </a:lnSpc>
              <a:buNone/>
            </a:pPr>
            <a:endParaRPr lang="fa-IR" dirty="0" smtClean="0"/>
          </a:p>
          <a:p>
            <a:pPr>
              <a:lnSpc>
                <a:spcPct val="90000"/>
              </a:lnSpc>
            </a:pPr>
            <a:r>
              <a:rPr lang="fa-IR" b="1" dirty="0" smtClean="0">
                <a:solidFill>
                  <a:schemeClr val="bg2">
                    <a:lumMod val="25000"/>
                  </a:schemeClr>
                </a:solidFill>
              </a:rPr>
              <a:t>پیش نیاز </a:t>
            </a:r>
            <a:r>
              <a:rPr lang="fa-IR" b="1" dirty="0">
                <a:solidFill>
                  <a:schemeClr val="bg2">
                    <a:lumMod val="25000"/>
                  </a:schemeClr>
                </a:solidFill>
              </a:rPr>
              <a:t>کلاس: </a:t>
            </a:r>
          </a:p>
          <a:p>
            <a:pPr lvl="1">
              <a:lnSpc>
                <a:spcPct val="90000"/>
              </a:lnSpc>
            </a:pPr>
            <a:r>
              <a:rPr lang="fa-IR" dirty="0"/>
              <a:t>اقتصاد خرد </a:t>
            </a:r>
            <a:endParaRPr lang="fa-IR" dirty="0" smtClean="0"/>
          </a:p>
          <a:p>
            <a:pPr lvl="1">
              <a:lnSpc>
                <a:spcPct val="90000"/>
              </a:lnSpc>
            </a:pPr>
            <a:r>
              <a:rPr lang="fa-IR" dirty="0" smtClean="0"/>
              <a:t>اقتصاد </a:t>
            </a:r>
            <a:r>
              <a:rPr lang="fa-IR" dirty="0"/>
              <a:t>کلان</a:t>
            </a:r>
          </a:p>
          <a:p>
            <a:pPr lvl="1">
              <a:lnSpc>
                <a:spcPct val="90000"/>
              </a:lnSpc>
            </a:pPr>
            <a:r>
              <a:rPr lang="fa-IR" b="1" dirty="0" smtClean="0">
                <a:solidFill>
                  <a:srgbClr val="FF0000"/>
                </a:solidFill>
              </a:rPr>
              <a:t>کسب و کار</a:t>
            </a:r>
            <a:endParaRPr lang="en-US" b="1" dirty="0" smtClean="0">
              <a:solidFill>
                <a:srgbClr val="FF0000"/>
              </a:solidFill>
            </a:endParaRPr>
          </a:p>
          <a:p>
            <a:pPr lvl="1">
              <a:lnSpc>
                <a:spcPct val="90000"/>
              </a:lnSpc>
            </a:pPr>
            <a:r>
              <a:rPr lang="fa-IR" b="1" dirty="0" smtClean="0">
                <a:solidFill>
                  <a:srgbClr val="FF0000"/>
                </a:solidFill>
              </a:rPr>
              <a:t>فناوری اطلاعات!</a:t>
            </a:r>
          </a:p>
          <a:p>
            <a:pPr lvl="1">
              <a:lnSpc>
                <a:spcPct val="90000"/>
              </a:lnSpc>
            </a:pPr>
            <a:r>
              <a:rPr lang="fa-IR" b="1" dirty="0" smtClean="0">
                <a:solidFill>
                  <a:srgbClr val="FF0000"/>
                </a:solidFill>
              </a:rPr>
              <a:t>تجارت الکترونیکی!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fa-IR" dirty="0"/>
              <a:t>1. عنوان درس</a:t>
            </a:r>
          </a:p>
          <a:p>
            <a:pPr marL="109728" indent="0">
              <a:buNone/>
            </a:pPr>
            <a:r>
              <a:rPr lang="fa-IR" sz="4800" b="1" dirty="0">
                <a:solidFill>
                  <a:srgbClr val="0070C0"/>
                </a:solidFill>
              </a:rPr>
              <a:t>2. اهداف درس</a:t>
            </a:r>
          </a:p>
          <a:p>
            <a:pPr marL="109728" indent="0">
              <a:buNone/>
            </a:pPr>
            <a:r>
              <a:rPr lang="fa-IR" dirty="0" smtClean="0"/>
              <a:t>3. سرفصل</a:t>
            </a:r>
          </a:p>
          <a:p>
            <a:pPr marL="109728" indent="0">
              <a:buNone/>
            </a:pPr>
            <a:r>
              <a:rPr lang="fa-IR" dirty="0" smtClean="0"/>
              <a:t>4. منابع</a:t>
            </a:r>
          </a:p>
          <a:p>
            <a:pPr marL="109728" indent="0">
              <a:buNone/>
            </a:pPr>
            <a:r>
              <a:rPr lang="fa-IR" dirty="0" smtClean="0"/>
              <a:t>5. ارزیابی دانشجویان</a:t>
            </a:r>
          </a:p>
          <a:p>
            <a:pPr marL="109728" indent="0">
              <a:buNone/>
            </a:pPr>
            <a:r>
              <a:rPr lang="fa-IR" dirty="0"/>
              <a:t>6. پیوندها</a:t>
            </a:r>
          </a:p>
          <a:p>
            <a:pPr marL="109728" indent="0">
              <a:buNone/>
            </a:pPr>
            <a:r>
              <a:rPr lang="fa-IR" dirty="0"/>
              <a:t>7. دیدگاه دانشجویان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فهرست مطالب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653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ED974-195E-4E75-B839-38EBD0F3994D}" type="slidenum">
              <a:rPr lang="en-US"/>
              <a:pPr/>
              <a:t>7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هدف مصوب </a:t>
            </a:r>
            <a:endParaRPr lang="en-US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a-IR" dirty="0" smtClean="0"/>
              <a:t>آشنا </a:t>
            </a:r>
            <a:r>
              <a:rPr lang="fa-IR" dirty="0"/>
              <a:t>كردن </a:t>
            </a:r>
            <a:endParaRPr lang="fa-IR" dirty="0" smtClean="0"/>
          </a:p>
          <a:p>
            <a:pPr lvl="1"/>
            <a:r>
              <a:rPr lang="fa-IR" dirty="0" smtClean="0"/>
              <a:t>دانشجويان </a:t>
            </a:r>
            <a:r>
              <a:rPr lang="fa-IR" dirty="0"/>
              <a:t>كارشناسي اقتصاد </a:t>
            </a:r>
            <a:endParaRPr lang="fa-IR" dirty="0" smtClean="0"/>
          </a:p>
          <a:p>
            <a:pPr lvl="1"/>
            <a:r>
              <a:rPr lang="fa-IR" dirty="0" smtClean="0"/>
              <a:t>با اقتصاد کارآفرینی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dirty="0" smtClean="0"/>
              <a:t>يادگيري </a:t>
            </a:r>
            <a:r>
              <a:rPr lang="fa-IR" dirty="0"/>
              <a:t>مفاهيم، مباني و اصول اقتصاد كارآفريني</a:t>
            </a:r>
          </a:p>
          <a:p>
            <a:r>
              <a:rPr lang="fa-IR" dirty="0" smtClean="0"/>
              <a:t>يادگيري نظريه هاي </a:t>
            </a:r>
            <a:r>
              <a:rPr lang="fa-IR" dirty="0"/>
              <a:t>اقتصاد كارآفريني</a:t>
            </a:r>
          </a:p>
          <a:p>
            <a:r>
              <a:rPr lang="fa-IR" dirty="0" smtClean="0"/>
              <a:t>يادگيري </a:t>
            </a:r>
            <a:r>
              <a:rPr lang="fa-IR" dirty="0"/>
              <a:t>ارتباط </a:t>
            </a:r>
            <a:r>
              <a:rPr lang="fa-IR" dirty="0" smtClean="0"/>
              <a:t>مولفه هاي </a:t>
            </a:r>
            <a:r>
              <a:rPr lang="fa-IR" dirty="0"/>
              <a:t>كلان و اقتصاد كارآفريني</a:t>
            </a:r>
          </a:p>
          <a:p>
            <a:r>
              <a:rPr lang="fa-IR" dirty="0" smtClean="0"/>
              <a:t>يادگيري </a:t>
            </a:r>
            <a:r>
              <a:rPr lang="fa-IR" dirty="0"/>
              <a:t>كاربرد اقتصاد كارآفريني در ايران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اهدف كلي درس</a:t>
            </a:r>
            <a:r>
              <a:rPr lang="fa-IR" dirty="0" smtClean="0"/>
              <a:t>: مصوب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62622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UG_ENT_Ch00_Intro_V01_040631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ED974-195E-4E75-B839-38EBD0F3994D}" type="slidenum">
              <a:rPr lang="en-US"/>
              <a:pPr/>
              <a:t>9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هدف کلاس </a:t>
            </a:r>
            <a:endParaRPr lang="en-US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a-IR" dirty="0" smtClean="0"/>
              <a:t>آشنا </a:t>
            </a:r>
            <a:r>
              <a:rPr lang="fa-IR" dirty="0"/>
              <a:t>كردن </a:t>
            </a:r>
            <a:endParaRPr lang="fa-IR" dirty="0" smtClean="0"/>
          </a:p>
          <a:p>
            <a:pPr lvl="1"/>
            <a:r>
              <a:rPr lang="fa-IR" dirty="0" smtClean="0"/>
              <a:t>دانشجويان </a:t>
            </a:r>
            <a:r>
              <a:rPr lang="fa-IR" dirty="0"/>
              <a:t>كارشناسي اقتصاد </a:t>
            </a:r>
            <a:endParaRPr lang="fa-IR" dirty="0" smtClean="0"/>
          </a:p>
          <a:p>
            <a:pPr lvl="1"/>
            <a:r>
              <a:rPr lang="fa-IR" dirty="0" smtClean="0"/>
              <a:t>با </a:t>
            </a:r>
          </a:p>
          <a:p>
            <a:pPr lvl="2"/>
            <a:r>
              <a:rPr lang="fa-IR" b="1" dirty="0" smtClean="0">
                <a:solidFill>
                  <a:srgbClr val="FF0000"/>
                </a:solidFill>
              </a:rPr>
              <a:t>مبانی کارآفرینی</a:t>
            </a:r>
          </a:p>
          <a:p>
            <a:pPr lvl="2"/>
            <a:r>
              <a:rPr lang="fa-IR" dirty="0" smtClean="0"/>
              <a:t>مدیریت کارآفرینی </a:t>
            </a:r>
          </a:p>
          <a:p>
            <a:pPr lvl="2"/>
            <a:r>
              <a:rPr lang="fa-IR" dirty="0" smtClean="0"/>
              <a:t>اقتصاد </a:t>
            </a:r>
            <a:r>
              <a:rPr lang="fa-IR" dirty="0"/>
              <a:t>کارآفرینی </a:t>
            </a:r>
            <a:endParaRPr lang="fa-IR" dirty="0" smtClean="0"/>
          </a:p>
          <a:p>
            <a:pPr lvl="2"/>
            <a:r>
              <a:rPr lang="fa-IR" dirty="0" smtClean="0"/>
              <a:t>کارآفرینی دیجیتال</a:t>
            </a:r>
          </a:p>
        </p:txBody>
      </p:sp>
    </p:spTree>
    <p:extLst>
      <p:ext uri="{BB962C8B-B14F-4D97-AF65-F5344CB8AC3E}">
        <p14:creationId xmlns:p14="http://schemas.microsoft.com/office/powerpoint/2010/main" val="360784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1022</TotalTime>
  <Words>1188</Words>
  <Application>Microsoft Office PowerPoint</Application>
  <PresentationFormat>On-screen Show (4:3)</PresentationFormat>
  <Paragraphs>394</Paragraphs>
  <Slides>47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8" baseType="lpstr">
      <vt:lpstr>맑은 고딕</vt:lpstr>
      <vt:lpstr>Arial</vt:lpstr>
      <vt:lpstr>B Lotus</vt:lpstr>
      <vt:lpstr>Calibri</vt:lpstr>
      <vt:lpstr>Gulim</vt:lpstr>
      <vt:lpstr>Lucida Sans Unicode</vt:lpstr>
      <vt:lpstr>Verdana</vt:lpstr>
      <vt:lpstr>Wingdings</vt:lpstr>
      <vt:lpstr>Wingdings 2</vt:lpstr>
      <vt:lpstr>Wingdings 3</vt:lpstr>
      <vt:lpstr>Concourse</vt:lpstr>
      <vt:lpstr>بسم الله الرحمن الرحیم</vt:lpstr>
      <vt:lpstr>فهرست مطالب</vt:lpstr>
      <vt:lpstr>1. عنوان درس</vt:lpstr>
      <vt:lpstr>PowerPoint Presentation</vt:lpstr>
      <vt:lpstr>پیش نیاز</vt:lpstr>
      <vt:lpstr>فهرست مطالب</vt:lpstr>
      <vt:lpstr>هدف مصوب </vt:lpstr>
      <vt:lpstr>اهدف كلي درس: مصوب</vt:lpstr>
      <vt:lpstr>هدف کلاس </vt:lpstr>
      <vt:lpstr>فهرست مطالب</vt:lpstr>
      <vt:lpstr>سرفصل مصوب</vt:lpstr>
      <vt:lpstr>سرفصل مصوب...</vt:lpstr>
      <vt:lpstr>سرفصل مصوب...</vt:lpstr>
      <vt:lpstr>سرفصل کلاس</vt:lpstr>
      <vt:lpstr>فهرست مطالب</vt:lpstr>
      <vt:lpstr>منبع مصوب </vt:lpstr>
      <vt:lpstr>منابع اصلی مصوب</vt:lpstr>
      <vt:lpstr>منابع اصلی مصوب...</vt:lpstr>
      <vt:lpstr>منابع اصلی مصوب...</vt:lpstr>
      <vt:lpstr>منابع فرعی مصوب</vt:lpstr>
      <vt:lpstr>منبع کلاس</vt:lpstr>
      <vt:lpstr>منبع کمکی</vt:lpstr>
      <vt:lpstr>یک نمونه</vt:lpstr>
      <vt:lpstr>یک نمونه دیگر</vt:lpstr>
      <vt:lpstr>یک منبع دیگر</vt:lpstr>
      <vt:lpstr>منابع کمکی: بخش دیجیتال</vt:lpstr>
      <vt:lpstr>فهرست مطالب</vt:lpstr>
      <vt:lpstr>5. ارزیابی دانشجویان</vt:lpstr>
      <vt:lpstr>کار کلاسی 1</vt:lpstr>
      <vt:lpstr>چند نمونه</vt:lpstr>
      <vt:lpstr>فهرست مطالب</vt:lpstr>
      <vt:lpstr>کار کلاسی 2</vt:lpstr>
      <vt:lpstr>یک نکته</vt:lpstr>
      <vt:lpstr>فهرست مطالب</vt:lpstr>
      <vt:lpstr>6. پیوندها</vt:lpstr>
      <vt:lpstr>برخی سایت های مهم</vt:lpstr>
      <vt:lpstr>برخی سایت های مهم</vt:lpstr>
      <vt:lpstr>برخی مراکز مهم</vt:lpstr>
      <vt:lpstr>سازمان های بین المللی : سایت های اینترنتی، شبکه های اجتماعی و ...</vt:lpstr>
      <vt:lpstr>سازمان های داخلی : سایت های اینترنتی، شبکه های اجتماعی و ...</vt:lpstr>
      <vt:lpstr>سازمان های داخلی : سایت های اینترنتی، شبکه های اجتماعی و ...</vt:lpstr>
      <vt:lpstr>تبریز</vt:lpstr>
      <vt:lpstr>کارآفرینان</vt:lpstr>
      <vt:lpstr>اخبار داخلی</vt:lpstr>
      <vt:lpstr>فهرست مطالب</vt:lpstr>
      <vt:lpstr>7. دیدگاه دانشجویان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الرحیم</dc:title>
  <dc:creator>EASTP</dc:creator>
  <cp:lastModifiedBy>Dr.Panahi</cp:lastModifiedBy>
  <cp:revision>76</cp:revision>
  <dcterms:created xsi:type="dcterms:W3CDTF">2006-08-16T00:00:00Z</dcterms:created>
  <dcterms:modified xsi:type="dcterms:W3CDTF">2025-09-22T11:57:11Z</dcterms:modified>
</cp:coreProperties>
</file>