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1" r:id="rId1"/>
  </p:sldMasterIdLst>
  <p:notesMasterIdLst>
    <p:notesMasterId r:id="rId26"/>
  </p:notesMasterIdLst>
  <p:sldIdLst>
    <p:sldId id="256" r:id="rId2"/>
    <p:sldId id="287" r:id="rId3"/>
    <p:sldId id="289" r:id="rId4"/>
    <p:sldId id="308" r:id="rId5"/>
    <p:sldId id="288" r:id="rId6"/>
    <p:sldId id="276" r:id="rId7"/>
    <p:sldId id="302" r:id="rId8"/>
    <p:sldId id="303" r:id="rId9"/>
    <p:sldId id="290" r:id="rId10"/>
    <p:sldId id="267" r:id="rId11"/>
    <p:sldId id="304" r:id="rId12"/>
    <p:sldId id="279" r:id="rId13"/>
    <p:sldId id="281" r:id="rId14"/>
    <p:sldId id="305" r:id="rId15"/>
    <p:sldId id="291" r:id="rId16"/>
    <p:sldId id="286" r:id="rId17"/>
    <p:sldId id="269" r:id="rId18"/>
    <p:sldId id="292" r:id="rId19"/>
    <p:sldId id="293" r:id="rId20"/>
    <p:sldId id="297" r:id="rId21"/>
    <p:sldId id="298" r:id="rId22"/>
    <p:sldId id="299" r:id="rId23"/>
    <p:sldId id="300" r:id="rId24"/>
    <p:sldId id="273" r:id="rId2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fld id="{6FB18200-6689-456A-9FA5-8B4BC166CB6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7505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7657CB-D91E-46B3-A2B1-BF81FB6C2DD4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8604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B18200-6689-456A-9FA5-8B4BC166CB6A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8811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7657CB-D91E-46B3-A2B1-BF81FB6C2DD4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7562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7657CB-D91E-46B3-A2B1-BF81FB6C2DD4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012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7657CB-D91E-46B3-A2B1-BF81FB6C2DD4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1240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7657CB-D91E-46B3-A2B1-BF81FB6C2DD4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8586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B18200-6689-456A-9FA5-8B4BC166CB6A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1376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en-US" smtClean="0"/>
              <a:t>Macro_Ch00_Intro_V01_030711</a:t>
            </a: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E304901-04A0-4635-8017-CE7A9E7004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Macro_Ch00_Intro_V01_030711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0451B-7D73-482B-821E-F5A0AE790F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Macro_Ch00_Intro_V01_030711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9AED0-CA38-4926-A765-8A1CF787DB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algn="r" rtl="1">
              <a:defRPr sz="3200">
                <a:cs typeface="B Lotus" pitchFamily="2" charset="-78"/>
              </a:defRPr>
            </a:lvl1pPr>
            <a:lvl2pPr algn="r" rtl="1">
              <a:defRPr sz="2800">
                <a:cs typeface="B Lotus" pitchFamily="2" charset="-78"/>
              </a:defRPr>
            </a:lvl2pPr>
            <a:lvl3pPr algn="r" rtl="1">
              <a:defRPr sz="2800">
                <a:cs typeface="B Lotus" pitchFamily="2" charset="-78"/>
              </a:defRPr>
            </a:lvl3pPr>
            <a:lvl4pPr algn="r" rtl="1">
              <a:defRPr sz="2400">
                <a:cs typeface="B Lotus" pitchFamily="2" charset="-78"/>
              </a:defRPr>
            </a:lvl4pPr>
            <a:lvl5pPr algn="r" rtl="1">
              <a:defRPr sz="2400">
                <a:cs typeface="B Lotus" pitchFamily="2" charset="-78"/>
              </a:defRPr>
            </a:lvl5pPr>
            <a:extLst/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Macro_Ch00_Intro_V01_030711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DED24-9666-4FA2-9874-0C4DABC33BC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algn="r" rtl="1">
              <a:defRPr baseline="0">
                <a:cs typeface="B Lotus" pitchFamily="2" charset="-78"/>
              </a:defRPr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Macro_Ch00_Intro_V01_030711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2B77E-17AD-4114-94A9-183C31B745B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Macro_Ch00_Intro_V01_030711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7CC6E0-9E33-4779-B2C4-DBB55FD1C16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Macro_Ch00_Intro_V01_030711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98734-45DF-46E9-8189-0761CF0FBA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Macro_Ch00_Intro_V01_030711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BB516-14D0-48AA-AC9F-6646198593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Macro_Ch00_Intro_V01_030711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37FC18-D127-4FC6-9A47-6CA89A759F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Macro_Ch00_Intro_V01_030711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E571A-9BCD-4EEB-8D78-6791A1386A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Macro_Ch00_Intro_V01_030711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09DE0BD-08AB-437A-8FAF-954F2DE14D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Macro_Ch00_Intro_V01_030711</a:t>
            </a: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39D2E32-BB4D-4F20-B01C-1C11E99BC2B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60400" y="990600"/>
            <a:ext cx="7772400" cy="1829761"/>
          </a:xfrm>
        </p:spPr>
        <p:txBody>
          <a:bodyPr/>
          <a:lstStyle/>
          <a:p>
            <a:pPr algn="ctr"/>
            <a:r>
              <a:rPr lang="fa-IR" sz="6600" b="1" dirty="0">
                <a:solidFill>
                  <a:srgbClr val="008000"/>
                </a:solidFill>
                <a:cs typeface="B Lotus" pitchFamily="2" charset="-78"/>
              </a:rPr>
              <a:t>بسم الله الرحمن الرحیم</a:t>
            </a:r>
            <a:endParaRPr lang="en-US" sz="6600" b="1" dirty="0">
              <a:solidFill>
                <a:srgbClr val="008000"/>
              </a:solidFill>
              <a:cs typeface="B Lotus" pitchFamily="2" charset="-78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97345" y="3124200"/>
            <a:ext cx="7772400" cy="1874793"/>
          </a:xfrm>
        </p:spPr>
        <p:txBody>
          <a:bodyPr>
            <a:normAutofit/>
          </a:bodyPr>
          <a:lstStyle/>
          <a:p>
            <a:pPr algn="ctr" rtl="1"/>
            <a:r>
              <a:rPr lang="fa-IR" sz="4000" b="1" dirty="0">
                <a:solidFill>
                  <a:schemeClr val="accent1">
                    <a:lumMod val="75000"/>
                  </a:schemeClr>
                </a:solidFill>
                <a:cs typeface="B Lotus" pitchFamily="2" charset="-78"/>
              </a:rPr>
              <a:t> طرح درس: </a:t>
            </a:r>
            <a:endParaRPr lang="en-US" sz="4000" b="1" dirty="0">
              <a:solidFill>
                <a:schemeClr val="accent1">
                  <a:lumMod val="75000"/>
                </a:schemeClr>
              </a:solidFill>
              <a:cs typeface="B Lotus" pitchFamily="2" charset="-78"/>
            </a:endParaRPr>
          </a:p>
          <a:p>
            <a:pPr algn="ctr" rtl="1"/>
            <a:r>
              <a:rPr lang="fa-IR" sz="4000" b="1" dirty="0">
                <a:solidFill>
                  <a:schemeClr val="accent1">
                    <a:lumMod val="75000"/>
                  </a:schemeClr>
                </a:solidFill>
                <a:cs typeface="B Lotus" pitchFamily="2" charset="-78"/>
              </a:rPr>
              <a:t>اقتصاد کلان – پیش نیاز</a:t>
            </a:r>
            <a:endParaRPr lang="en-US" sz="4000" b="1" dirty="0">
              <a:solidFill>
                <a:schemeClr val="accent1">
                  <a:lumMod val="75000"/>
                </a:schemeClr>
              </a:solidFill>
              <a:cs typeface="B Lotus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09600" indent="-609600"/>
            <a:r>
              <a:rPr lang="fa-IR" dirty="0"/>
              <a:t>مقدمه ای بر اقتصاد کلان</a:t>
            </a:r>
          </a:p>
          <a:p>
            <a:pPr marL="609600" indent="-609600"/>
            <a:r>
              <a:rPr lang="fa-IR" dirty="0"/>
              <a:t>داده های اقتصاد کلان</a:t>
            </a:r>
          </a:p>
          <a:p>
            <a:pPr marL="609600" indent="-609600"/>
            <a:r>
              <a:rPr lang="fa-IR" dirty="0"/>
              <a:t>الگوی تعیین درآمد ملی</a:t>
            </a:r>
          </a:p>
          <a:p>
            <a:pPr marL="609600" indent="-609600"/>
            <a:r>
              <a:rPr lang="fa-IR" dirty="0"/>
              <a:t>نظام پولی</a:t>
            </a:r>
          </a:p>
          <a:p>
            <a:pPr marL="609600" indent="-609600"/>
            <a:r>
              <a:rPr lang="fa-IR" dirty="0"/>
              <a:t>تورم</a:t>
            </a:r>
          </a:p>
          <a:p>
            <a:pPr marL="609600" indent="-609600"/>
            <a:r>
              <a:rPr lang="fa-IR" dirty="0"/>
              <a:t>اقتصاد باز</a:t>
            </a:r>
          </a:p>
          <a:p>
            <a:pPr marL="609600" indent="-609600"/>
            <a:r>
              <a:rPr lang="fa-IR" dirty="0"/>
              <a:t>بیکاری و بازار کار</a:t>
            </a:r>
          </a:p>
          <a:p>
            <a:pPr marL="609600" indent="-609600"/>
            <a:r>
              <a:rPr lang="fa-IR" dirty="0"/>
              <a:t>رشد اقتصادی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Macro_Ch00_Intro_V01_030711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D7690-1D7A-4DD6-85AC-B1B3BD71D50B}" type="slidenum">
              <a:rPr lang="en-US"/>
              <a:pPr/>
              <a:t>10</a:t>
            </a:fld>
            <a:endParaRPr lang="en-US"/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3. سرفصل کلاس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09600" indent="-609600"/>
            <a:r>
              <a:rPr lang="fa-IR"/>
              <a:t>نوسانات </a:t>
            </a:r>
            <a:r>
              <a:rPr lang="fa-IR" dirty="0"/>
              <a:t>اقتصادی</a:t>
            </a:r>
          </a:p>
          <a:p>
            <a:pPr marL="609600" indent="-609600"/>
            <a:r>
              <a:rPr lang="fa-IR" dirty="0"/>
              <a:t>تقاضای کل</a:t>
            </a:r>
          </a:p>
          <a:p>
            <a:pPr marL="609600" indent="-609600"/>
            <a:r>
              <a:rPr lang="fa-IR" dirty="0"/>
              <a:t>عرضه کل</a:t>
            </a:r>
          </a:p>
          <a:p>
            <a:pPr marL="609600" indent="-609600"/>
            <a:r>
              <a:rPr lang="fa-IR" dirty="0"/>
              <a:t>مصرف</a:t>
            </a:r>
          </a:p>
          <a:p>
            <a:pPr marL="609600" indent="-609600"/>
            <a:r>
              <a:rPr lang="fa-IR" dirty="0"/>
              <a:t>سرمایه گذاری</a:t>
            </a:r>
          </a:p>
          <a:p>
            <a:pPr marL="609600" indent="-609600"/>
            <a:r>
              <a:rPr lang="fa-IR" dirty="0"/>
              <a:t>تثبیت اقتصادی</a:t>
            </a:r>
          </a:p>
          <a:p>
            <a:pPr marL="609600" indent="-609600"/>
            <a:r>
              <a:rPr lang="fa-IR" dirty="0"/>
              <a:t>بدهی دولت و کسری بودجه</a:t>
            </a:r>
          </a:p>
          <a:p>
            <a:pPr marL="609600" indent="-609600"/>
            <a:r>
              <a:rPr lang="fa-IR" dirty="0"/>
              <a:t>نظام مالی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Macro_Ch00_Intro_V01_030711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D7690-1D7A-4DD6-85AC-B1B3BD71D50B}" type="slidenum">
              <a:rPr lang="en-US"/>
              <a:pPr/>
              <a:t>11</a:t>
            </a:fld>
            <a:endParaRPr lang="en-US"/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سرفصل کلاس: </a:t>
            </a:r>
            <a:r>
              <a:rPr lang="fa-IR" sz="3200" dirty="0"/>
              <a:t>ادامه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/>
            <a:r>
              <a:rPr lang="fa-IR" dirty="0"/>
              <a:t>برای </a:t>
            </a:r>
            <a:r>
              <a:rPr lang="fa-IR" dirty="0" smtClean="0"/>
              <a:t>2 </a:t>
            </a:r>
            <a:r>
              <a:rPr lang="fa-IR" dirty="0"/>
              <a:t>واحد </a:t>
            </a:r>
          </a:p>
          <a:p>
            <a:pPr marL="865632" lvl="1" indent="-609600"/>
            <a:r>
              <a:rPr lang="fa-IR" dirty="0"/>
              <a:t>زیاد !</a:t>
            </a:r>
          </a:p>
          <a:p>
            <a:pPr marL="609600" indent="-609600"/>
            <a:r>
              <a:rPr lang="fa-IR" dirty="0"/>
              <a:t>ناگزیر از </a:t>
            </a:r>
          </a:p>
          <a:p>
            <a:pPr marL="865632" lvl="1" indent="-609600"/>
            <a:r>
              <a:rPr lang="fa-IR" dirty="0"/>
              <a:t>اولویت بندی </a:t>
            </a:r>
          </a:p>
          <a:p>
            <a:pPr marL="865632" lvl="1" indent="-609600"/>
            <a:r>
              <a:rPr lang="fa-IR" dirty="0"/>
              <a:t> انتخاب</a:t>
            </a:r>
            <a:endParaRPr lang="en-US" dirty="0"/>
          </a:p>
          <a:p>
            <a:pPr marL="609600" indent="-609600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Macro_Ch00_Intro_V01_030711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62550D-E0DE-4D26-9D8B-0C1E1CD20D4A}" type="slidenum">
              <a:rPr lang="en-US"/>
              <a:pPr/>
              <a:t>12</a:t>
            </a:fld>
            <a:endParaRPr lang="en-US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سرفصل کلاس: </a:t>
            </a:r>
            <a:r>
              <a:rPr lang="fa-IR" sz="2400" dirty="0"/>
              <a:t>ادامه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fa-IR" dirty="0"/>
              <a:t>رویکرد منبع اصلی</a:t>
            </a:r>
          </a:p>
          <a:p>
            <a:pPr lvl="1">
              <a:lnSpc>
                <a:spcPct val="90000"/>
              </a:lnSpc>
            </a:pPr>
            <a:r>
              <a:rPr lang="fa-IR" dirty="0"/>
              <a:t>اقتصاد امریکا</a:t>
            </a:r>
          </a:p>
          <a:p>
            <a:pPr lvl="1">
              <a:lnSpc>
                <a:spcPct val="90000"/>
              </a:lnSpc>
            </a:pPr>
            <a:r>
              <a:rPr lang="fa-IR" dirty="0"/>
              <a:t>اقتصاد جهانی</a:t>
            </a:r>
          </a:p>
          <a:p>
            <a:pPr lvl="1">
              <a:lnSpc>
                <a:spcPct val="90000"/>
              </a:lnSpc>
            </a:pPr>
            <a:r>
              <a:rPr lang="fa-IR" dirty="0"/>
              <a:t>کشورهای برگزیده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Macro_Ch00_Intro_V01_030711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16882-A2A4-4BD8-8F92-0872EF88307F}" type="slidenum">
              <a:rPr lang="en-US"/>
              <a:pPr/>
              <a:t>13</a:t>
            </a:fld>
            <a:endParaRPr lang="en-US"/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a-IR"/>
              <a:t>رویکرد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fa-IR" dirty="0"/>
              <a:t>تمرین:</a:t>
            </a:r>
          </a:p>
          <a:p>
            <a:pPr lvl="1">
              <a:lnSpc>
                <a:spcPct val="90000"/>
              </a:lnSpc>
            </a:pPr>
            <a:r>
              <a:rPr lang="fa-IR" dirty="0"/>
              <a:t>داده و تحلیل اقتصاد ایران</a:t>
            </a:r>
          </a:p>
          <a:p>
            <a:pPr lvl="1">
              <a:lnSpc>
                <a:spcPct val="90000"/>
              </a:lnSpc>
            </a:pPr>
            <a:r>
              <a:rPr lang="fa-IR" dirty="0"/>
              <a:t>خبر</a:t>
            </a:r>
          </a:p>
          <a:p>
            <a:pPr lvl="1">
              <a:lnSpc>
                <a:spcPct val="90000"/>
              </a:lnSpc>
            </a:pPr>
            <a:r>
              <a:rPr lang="fa-IR" dirty="0"/>
              <a:t>سوال اختیاری!</a:t>
            </a:r>
            <a:endParaRPr lang="en-US" dirty="0"/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Macro_Ch00_Intro_V01_030711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DED24-9666-4FA2-9874-0C4DABC33BCE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رویکرد 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8714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fa-IR" dirty="0"/>
              <a:t>1. عنوان درس</a:t>
            </a:r>
          </a:p>
          <a:p>
            <a:pPr marL="109728" indent="0">
              <a:buNone/>
            </a:pPr>
            <a:r>
              <a:rPr lang="fa-IR" dirty="0"/>
              <a:t>2. اهداف درس</a:t>
            </a:r>
          </a:p>
          <a:p>
            <a:pPr marL="109728" indent="0">
              <a:buNone/>
            </a:pPr>
            <a:r>
              <a:rPr lang="fa-IR" dirty="0"/>
              <a:t>3. سرفصل</a:t>
            </a:r>
          </a:p>
          <a:p>
            <a:pPr marL="109728" indent="0">
              <a:buNone/>
            </a:pPr>
            <a:r>
              <a:rPr lang="fa-IR" sz="4800" b="1" dirty="0">
                <a:solidFill>
                  <a:srgbClr val="0070C0"/>
                </a:solidFill>
              </a:rPr>
              <a:t>4. منابع</a:t>
            </a:r>
          </a:p>
          <a:p>
            <a:pPr marL="109728" indent="0">
              <a:buNone/>
            </a:pPr>
            <a:r>
              <a:rPr lang="fa-IR" dirty="0"/>
              <a:t>5. ارزیابی دانشجویان</a:t>
            </a:r>
          </a:p>
          <a:p>
            <a:pPr marL="109728" indent="0">
              <a:buNone/>
            </a:pPr>
            <a:r>
              <a:rPr lang="fa-IR" dirty="0"/>
              <a:t>6. پیوندها</a:t>
            </a:r>
          </a:p>
          <a:p>
            <a:pPr marL="109728" indent="0">
              <a:buNone/>
            </a:pPr>
            <a:r>
              <a:rPr lang="fa-IR" dirty="0"/>
              <a:t>7. دیدگاه دانشجویان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فهرست مطالب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Macro_Ch00_Intro_V01_030711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056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pPr algn="l" rtl="0"/>
            <a:r>
              <a:rPr lang="en-US" dirty="0" err="1"/>
              <a:t>Mankiw</a:t>
            </a:r>
            <a:r>
              <a:rPr lang="en-US" dirty="0"/>
              <a:t> </a:t>
            </a:r>
            <a:r>
              <a:rPr lang="en-US" dirty="0" smtClean="0"/>
              <a:t>(2022) </a:t>
            </a:r>
            <a:endParaRPr lang="fa-IR" dirty="0"/>
          </a:p>
          <a:p>
            <a:pPr lvl="1" algn="l" rtl="0"/>
            <a:r>
              <a:rPr lang="en-US" dirty="0"/>
              <a:t>Macroeconomics, </a:t>
            </a:r>
            <a:endParaRPr lang="fa-IR" dirty="0"/>
          </a:p>
          <a:p>
            <a:pPr lvl="1" algn="l" rtl="0"/>
            <a:r>
              <a:rPr lang="en-US" dirty="0" smtClean="0"/>
              <a:t>Eleventh </a:t>
            </a:r>
            <a:r>
              <a:rPr lang="en-US" dirty="0"/>
              <a:t>Edition, Worth Publishers</a:t>
            </a:r>
            <a:endParaRPr lang="fa-IR" dirty="0"/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Macro_Ch00_Intro_V01_030711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DED24-9666-4FA2-9874-0C4DABC33BCE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منبع </a:t>
            </a:r>
            <a:r>
              <a:rPr lang="fa-IR" altLang="ko-KR" dirty="0"/>
              <a:t>اصلی</a:t>
            </a:r>
            <a:r>
              <a:rPr lang="en-US" altLang="ko-KR" dirty="0">
                <a:ea typeface="Gulim" pitchFamily="34" charset="-127"/>
              </a:rPr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371601"/>
            <a:ext cx="8269288" cy="5105400"/>
          </a:xfrm>
        </p:spPr>
        <p:txBody>
          <a:bodyPr>
            <a:normAutofit/>
          </a:bodyPr>
          <a:lstStyle/>
          <a:p>
            <a:pPr marL="609600" indent="-609600" algn="r">
              <a:lnSpc>
                <a:spcPct val="90000"/>
              </a:lnSpc>
            </a:pPr>
            <a:endParaRPr lang="fa-IR" dirty="0"/>
          </a:p>
          <a:p>
            <a:pPr marL="609600" indent="-609600" algn="r">
              <a:lnSpc>
                <a:spcPct val="90000"/>
              </a:lnSpc>
            </a:pPr>
            <a:r>
              <a:rPr lang="fa-IR" dirty="0"/>
              <a:t>آخرین ویرایش </a:t>
            </a:r>
            <a:endParaRPr lang="en-US" dirty="0"/>
          </a:p>
          <a:p>
            <a:pPr marL="865632" lvl="1" indent="-609600">
              <a:lnSpc>
                <a:spcPct val="90000"/>
              </a:lnSpc>
            </a:pPr>
            <a:r>
              <a:rPr lang="fa-IR" dirty="0"/>
              <a:t>سایر کتاب های معتبر اقتصاد کلان</a:t>
            </a:r>
          </a:p>
          <a:p>
            <a:pPr marL="609600" indent="-609600">
              <a:lnSpc>
                <a:spcPct val="90000"/>
              </a:lnSpc>
            </a:pPr>
            <a:r>
              <a:rPr lang="fa-IR" dirty="0"/>
              <a:t>برای نمونه</a:t>
            </a:r>
          </a:p>
          <a:p>
            <a:pPr marL="865632" lvl="1" indent="-609600" algn="l" rtl="0">
              <a:lnSpc>
                <a:spcPct val="90000"/>
              </a:lnSpc>
            </a:pPr>
            <a:r>
              <a:rPr lang="en-US" dirty="0"/>
              <a:t>Blanchard</a:t>
            </a:r>
          </a:p>
          <a:p>
            <a:pPr marL="865632" lvl="1" indent="-609600" algn="l" rtl="0">
              <a:lnSpc>
                <a:spcPct val="90000"/>
              </a:lnSpc>
            </a:pPr>
            <a:endParaRPr lang="fa-I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Macro_Ch00_Intro_V01_030711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18F5B1-5BF4-4FA9-8951-1A6C40B73AC2}" type="slidenum">
              <a:rPr lang="en-US"/>
              <a:pPr/>
              <a:t>17</a:t>
            </a:fld>
            <a:endParaRPr lang="en-US"/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منابع فرعی: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fa-IR" dirty="0"/>
              <a:t>1. عنوان درس</a:t>
            </a:r>
          </a:p>
          <a:p>
            <a:pPr marL="109728" indent="0">
              <a:buNone/>
            </a:pPr>
            <a:r>
              <a:rPr lang="fa-IR" dirty="0"/>
              <a:t>2. اهداف درس</a:t>
            </a:r>
          </a:p>
          <a:p>
            <a:pPr marL="109728" indent="0">
              <a:buNone/>
            </a:pPr>
            <a:r>
              <a:rPr lang="fa-IR" dirty="0"/>
              <a:t>3. سرفصل</a:t>
            </a:r>
          </a:p>
          <a:p>
            <a:pPr marL="109728" indent="0">
              <a:buNone/>
            </a:pPr>
            <a:r>
              <a:rPr lang="fa-IR" dirty="0"/>
              <a:t>4. منابع</a:t>
            </a:r>
          </a:p>
          <a:p>
            <a:pPr marL="109728" indent="0">
              <a:buNone/>
            </a:pPr>
            <a:r>
              <a:rPr lang="fa-IR" sz="4800" b="1" dirty="0">
                <a:solidFill>
                  <a:srgbClr val="0070C0"/>
                </a:solidFill>
              </a:rPr>
              <a:t>5. ارزیابی دانشجویان</a:t>
            </a:r>
          </a:p>
          <a:p>
            <a:pPr marL="109728" indent="0">
              <a:buNone/>
            </a:pPr>
            <a:r>
              <a:rPr lang="fa-IR" dirty="0"/>
              <a:t>6. پیوندها</a:t>
            </a:r>
          </a:p>
          <a:p>
            <a:pPr marL="109728" indent="0">
              <a:buNone/>
            </a:pPr>
            <a:r>
              <a:rPr lang="fa-IR" dirty="0"/>
              <a:t>7. دیدگاه دانشجویان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فهرست مطالب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Macro_Ch00_Intro_V01_030711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034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71872"/>
          </a:xfrm>
        </p:spPr>
        <p:txBody>
          <a:bodyPr>
            <a:normAutofit/>
          </a:bodyPr>
          <a:lstStyle/>
          <a:p>
            <a:r>
              <a:rPr lang="fa-IR" dirty="0"/>
              <a:t>امتحان پایان ترم</a:t>
            </a:r>
            <a:endParaRPr lang="en-US" dirty="0"/>
          </a:p>
          <a:p>
            <a:r>
              <a:rPr lang="fa-IR" dirty="0"/>
              <a:t>امتحان میان </a:t>
            </a:r>
            <a:r>
              <a:rPr lang="fa-IR" dirty="0" smtClean="0"/>
              <a:t>ترم </a:t>
            </a:r>
            <a:endParaRPr lang="fa-IR" dirty="0"/>
          </a:p>
          <a:p>
            <a:pPr marL="365760" lvl="1" indent="-256032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fa-IR" sz="3200" dirty="0" smtClean="0"/>
              <a:t>تمرین </a:t>
            </a:r>
            <a:r>
              <a:rPr lang="fa-IR" sz="3200" dirty="0"/>
              <a:t>های اقتصاد ایران</a:t>
            </a:r>
          </a:p>
          <a:p>
            <a:pPr marL="365760" lvl="1" indent="-256032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fa-IR" sz="3200" dirty="0"/>
              <a:t>مشارکت پویا در کلاس</a:t>
            </a:r>
            <a:endParaRPr lang="fa-IR" dirty="0"/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Macro_Ch00_Intro_V01_030711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5. ارزیابی دانشجویان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9072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fa-IR" sz="4800" b="1" dirty="0">
                <a:solidFill>
                  <a:srgbClr val="0070C0"/>
                </a:solidFill>
              </a:rPr>
              <a:t>1. عنوان درس</a:t>
            </a:r>
          </a:p>
          <a:p>
            <a:pPr marL="109728" indent="0">
              <a:buNone/>
            </a:pPr>
            <a:r>
              <a:rPr lang="fa-IR" dirty="0"/>
              <a:t>2. اهداف درس</a:t>
            </a:r>
          </a:p>
          <a:p>
            <a:pPr marL="109728" indent="0">
              <a:buNone/>
            </a:pPr>
            <a:r>
              <a:rPr lang="fa-IR" dirty="0"/>
              <a:t>3. سرفصل</a:t>
            </a:r>
          </a:p>
          <a:p>
            <a:pPr marL="109728" indent="0">
              <a:buNone/>
            </a:pPr>
            <a:r>
              <a:rPr lang="fa-IR" dirty="0"/>
              <a:t>4. منابع</a:t>
            </a:r>
          </a:p>
          <a:p>
            <a:pPr marL="109728" indent="0">
              <a:buNone/>
            </a:pPr>
            <a:r>
              <a:rPr lang="fa-IR" dirty="0"/>
              <a:t>5. ارزیابی دانشجویان</a:t>
            </a:r>
          </a:p>
          <a:p>
            <a:pPr marL="109728" indent="0">
              <a:buNone/>
            </a:pPr>
            <a:r>
              <a:rPr lang="fa-IR" dirty="0"/>
              <a:t>6. پیوندها</a:t>
            </a:r>
          </a:p>
          <a:p>
            <a:pPr marL="109728" indent="0">
              <a:buNone/>
            </a:pPr>
            <a:r>
              <a:rPr lang="fa-IR" dirty="0"/>
              <a:t>7. دیدگاه دانشجویان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فهرست مطالب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Macro_Ch00_Intro_V01_030711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308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fa-IR" dirty="0"/>
              <a:t>1. عنوان درس</a:t>
            </a:r>
          </a:p>
          <a:p>
            <a:pPr marL="109728" indent="0">
              <a:buNone/>
            </a:pPr>
            <a:r>
              <a:rPr lang="fa-IR" dirty="0"/>
              <a:t>2. اهداف درس</a:t>
            </a:r>
          </a:p>
          <a:p>
            <a:pPr marL="109728" indent="0">
              <a:buNone/>
            </a:pPr>
            <a:r>
              <a:rPr lang="fa-IR" dirty="0"/>
              <a:t>3. سرفصل</a:t>
            </a:r>
          </a:p>
          <a:p>
            <a:pPr marL="109728" indent="0">
              <a:buNone/>
            </a:pPr>
            <a:r>
              <a:rPr lang="fa-IR" dirty="0"/>
              <a:t>4. منابع</a:t>
            </a:r>
          </a:p>
          <a:p>
            <a:pPr marL="109728" indent="0">
              <a:buNone/>
            </a:pPr>
            <a:r>
              <a:rPr lang="fa-IR" dirty="0"/>
              <a:t>5. ارزیابی دانشجویان</a:t>
            </a:r>
          </a:p>
          <a:p>
            <a:pPr marL="109728" indent="0">
              <a:buNone/>
            </a:pPr>
            <a:r>
              <a:rPr lang="fa-IR" sz="4000" b="1" dirty="0">
                <a:solidFill>
                  <a:srgbClr val="0070C0"/>
                </a:solidFill>
              </a:rPr>
              <a:t>6. پیوندها</a:t>
            </a:r>
          </a:p>
          <a:p>
            <a:pPr marL="109728" indent="0">
              <a:buNone/>
            </a:pPr>
            <a:r>
              <a:rPr lang="fa-IR" dirty="0"/>
              <a:t>7. دیدگاه دانشجویان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فهرست مطالب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Macro_Ch00_Intro_V01_030711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918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a-IR" dirty="0"/>
          </a:p>
          <a:p>
            <a:r>
              <a:rPr lang="fa-IR" dirty="0"/>
              <a:t>پرتال های داخلی و خارجی</a:t>
            </a:r>
          </a:p>
          <a:p>
            <a:r>
              <a:rPr lang="fa-IR" dirty="0"/>
              <a:t>شبکه های اجتماعی</a:t>
            </a:r>
          </a:p>
          <a:p>
            <a:r>
              <a:rPr lang="fa-IR" dirty="0"/>
              <a:t>سایر</a:t>
            </a:r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Macro_Ch00_Intro_V01_030711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6. پیوندها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1286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fa-IR" dirty="0"/>
              <a:t>1. عنوان درس</a:t>
            </a:r>
          </a:p>
          <a:p>
            <a:pPr marL="109728" indent="0">
              <a:buNone/>
            </a:pPr>
            <a:r>
              <a:rPr lang="fa-IR" dirty="0"/>
              <a:t>2. اهداف درس</a:t>
            </a:r>
          </a:p>
          <a:p>
            <a:pPr marL="109728" indent="0">
              <a:buNone/>
            </a:pPr>
            <a:r>
              <a:rPr lang="fa-IR" dirty="0"/>
              <a:t>3. سرفصل</a:t>
            </a:r>
          </a:p>
          <a:p>
            <a:pPr marL="109728" indent="0">
              <a:buNone/>
            </a:pPr>
            <a:r>
              <a:rPr lang="fa-IR" dirty="0"/>
              <a:t>4. منابع</a:t>
            </a:r>
          </a:p>
          <a:p>
            <a:pPr marL="109728" indent="0">
              <a:buNone/>
            </a:pPr>
            <a:r>
              <a:rPr lang="fa-IR" dirty="0"/>
              <a:t>5. ارزیابی دانشجویان</a:t>
            </a:r>
          </a:p>
          <a:p>
            <a:pPr marL="109728" indent="0">
              <a:buNone/>
            </a:pPr>
            <a:r>
              <a:rPr lang="fa-IR" dirty="0"/>
              <a:t>6. پیوندها</a:t>
            </a:r>
          </a:p>
          <a:p>
            <a:pPr marL="109728" indent="0">
              <a:buNone/>
            </a:pPr>
            <a:r>
              <a:rPr lang="fa-IR" sz="4400" b="1" dirty="0">
                <a:solidFill>
                  <a:srgbClr val="0070C0"/>
                </a:solidFill>
              </a:rPr>
              <a:t>7. دیدگاه دانشجویان</a:t>
            </a:r>
            <a:endParaRPr lang="en-US" sz="4400" b="1" dirty="0">
              <a:solidFill>
                <a:srgbClr val="0070C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فهرست مطالب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Macro_Ch00_Intro_V01_030711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145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/>
              <a:t>پیشینه:</a:t>
            </a:r>
          </a:p>
          <a:p>
            <a:pPr lvl="1"/>
            <a:r>
              <a:rPr lang="fa-IR" dirty="0"/>
              <a:t>دروس گذرانده:</a:t>
            </a:r>
          </a:p>
          <a:p>
            <a:pPr lvl="2"/>
            <a:r>
              <a:rPr lang="fa-IR" dirty="0"/>
              <a:t>سرفصل و منابع!</a:t>
            </a:r>
          </a:p>
          <a:p>
            <a:pPr lvl="2"/>
            <a:r>
              <a:rPr lang="fa-IR" dirty="0"/>
              <a:t>تجربه شخصی!</a:t>
            </a:r>
          </a:p>
          <a:p>
            <a:r>
              <a:rPr lang="fa-IR" dirty="0"/>
              <a:t>سوال</a:t>
            </a:r>
          </a:p>
          <a:p>
            <a:r>
              <a:rPr lang="fa-IR" dirty="0"/>
              <a:t>دیدگاه</a:t>
            </a:r>
          </a:p>
          <a:p>
            <a:r>
              <a:rPr lang="fa-IR" dirty="0"/>
              <a:t>پیشنهاد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Macro_Ch00_Intro_V01_030711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7. دیدگاه دانشجویان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2895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Macro_Ch00_Intro_V01_030711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E0956-1C8D-4065-A2BE-2D62A67D481F}" type="slidenum">
              <a:rPr lang="en-US"/>
              <a:pPr/>
              <a:t>24</a:t>
            </a:fld>
            <a:endParaRPr lang="en-US"/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3357563"/>
            <a:ext cx="7793037" cy="1055687"/>
          </a:xfrm>
        </p:spPr>
        <p:txBody>
          <a:bodyPr/>
          <a:lstStyle/>
          <a:p>
            <a:pPr algn="ctr"/>
            <a:r>
              <a:rPr lang="fa-IR" sz="6000" b="1"/>
              <a:t>با آرزوی توفیق</a:t>
            </a:r>
            <a:endParaRPr lang="en-US" sz="60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/>
              <a:t>اقتصاد کلان: </a:t>
            </a:r>
          </a:p>
          <a:p>
            <a:pPr lvl="1"/>
            <a:r>
              <a:rPr lang="fa-IR" dirty="0"/>
              <a:t>پیش نیاز</a:t>
            </a:r>
          </a:p>
          <a:p>
            <a:r>
              <a:rPr lang="fa-IR" dirty="0"/>
              <a:t>تعداد واحد :</a:t>
            </a:r>
          </a:p>
          <a:p>
            <a:pPr lvl="1"/>
            <a:r>
              <a:rPr lang="fa-IR" dirty="0"/>
              <a:t> </a:t>
            </a:r>
            <a:r>
              <a:rPr lang="fa-IR" dirty="0" smtClean="0"/>
              <a:t>2</a:t>
            </a:r>
            <a:endParaRPr lang="fa-IR" dirty="0"/>
          </a:p>
          <a:p>
            <a:endParaRPr lang="fa-IR" dirty="0"/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Macro_Ch00_Intro_V01_030711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DED24-9666-4FA2-9874-0C4DABC33BCE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4400" dirty="0">
                <a:solidFill>
                  <a:schemeClr val="tx1"/>
                </a:solidFill>
              </a:rPr>
              <a:t>1. عنوان درس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8194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/>
              <a:t>ارزیابی </a:t>
            </a:r>
          </a:p>
          <a:p>
            <a:pPr lvl="1"/>
            <a:r>
              <a:rPr lang="fa-IR" dirty="0"/>
              <a:t>پیشینه اقتصاد کلان دانشجویان</a:t>
            </a:r>
          </a:p>
          <a:p>
            <a:endParaRPr lang="en-US" dirty="0"/>
          </a:p>
          <a:p>
            <a:r>
              <a:rPr lang="fa-IR" dirty="0"/>
              <a:t>رویکرد کلاس!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Macro_Ch00_Intro_V01_030711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DED24-9666-4FA2-9874-0C4DABC33BCE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005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fa-IR" dirty="0"/>
              <a:t>1. عنوان درس</a:t>
            </a:r>
          </a:p>
          <a:p>
            <a:pPr marL="109728" indent="0">
              <a:buNone/>
            </a:pPr>
            <a:r>
              <a:rPr lang="fa-IR" sz="4800" b="1" dirty="0">
                <a:solidFill>
                  <a:srgbClr val="0070C0"/>
                </a:solidFill>
              </a:rPr>
              <a:t>2. اهداف درس</a:t>
            </a:r>
          </a:p>
          <a:p>
            <a:pPr marL="109728" indent="0">
              <a:buNone/>
            </a:pPr>
            <a:r>
              <a:rPr lang="fa-IR" dirty="0"/>
              <a:t>3. سرفصل</a:t>
            </a:r>
          </a:p>
          <a:p>
            <a:pPr marL="109728" indent="0">
              <a:buNone/>
            </a:pPr>
            <a:r>
              <a:rPr lang="fa-IR" dirty="0"/>
              <a:t>4. منابع</a:t>
            </a:r>
          </a:p>
          <a:p>
            <a:pPr marL="109728" indent="0">
              <a:buNone/>
            </a:pPr>
            <a:r>
              <a:rPr lang="fa-IR" dirty="0"/>
              <a:t>5. ارزیابی دانشجویان</a:t>
            </a:r>
          </a:p>
          <a:p>
            <a:pPr marL="109728" indent="0">
              <a:buNone/>
            </a:pPr>
            <a:r>
              <a:rPr lang="fa-IR" dirty="0"/>
              <a:t>6. پیوندها</a:t>
            </a:r>
          </a:p>
          <a:p>
            <a:pPr marL="109728" indent="0">
              <a:buNone/>
            </a:pPr>
            <a:r>
              <a:rPr lang="fa-IR" dirty="0"/>
              <a:t>7. دیدگاه دانشجویان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فهرست مطالب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Macro_Ch00_Intro_V01_030711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214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a-IR" dirty="0"/>
              <a:t>آشنایی دانشجویان با مبانی اقتصاد کلان</a:t>
            </a:r>
          </a:p>
          <a:p>
            <a:endParaRPr lang="fa-IR" dirty="0"/>
          </a:p>
          <a:p>
            <a:pPr marL="109728" indent="0">
              <a:buNone/>
            </a:pPr>
            <a:r>
              <a:rPr lang="fa-IR" dirty="0"/>
              <a:t> آمادگی برای </a:t>
            </a:r>
          </a:p>
          <a:p>
            <a:pPr lvl="1"/>
            <a:r>
              <a:rPr lang="fa-IR" dirty="0"/>
              <a:t>اقتصاد کلان 1 و 2 پیشرفته</a:t>
            </a:r>
          </a:p>
          <a:p>
            <a:endParaRPr lang="fa-IR" dirty="0"/>
          </a:p>
          <a:p>
            <a:r>
              <a:rPr lang="fa-IR" dirty="0"/>
              <a:t>مرور سرفصل های مصوب</a:t>
            </a:r>
          </a:p>
          <a:p>
            <a:pPr lvl="1"/>
            <a:r>
              <a:rPr lang="fa-IR" dirty="0"/>
              <a:t>اقتصاد کلان 1 و 2 پیشرفته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Macro_Ch00_Intro_V01_030711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9C019-A81B-4333-9C7C-7856FB62D9C8}" type="slidenum">
              <a:rPr lang="en-US"/>
              <a:pPr/>
              <a:t>6</a:t>
            </a:fld>
            <a:endParaRPr lang="en-US"/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2.اهداف درس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Macro_Ch00_Intro_V01_030711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DED24-9666-4FA2-9874-0C4DABC33BCE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اقتصاد کلان 1</a:t>
            </a:r>
            <a:endParaRPr lang="en-US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2362200"/>
            <a:ext cx="9069453" cy="281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4811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Macro_Ch00_Intro_V01_030711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DED24-9666-4FA2-9874-0C4DABC33BCE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اقتصاد کلان 2 </a:t>
            </a:r>
            <a:endParaRPr lang="en-US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53536" y="1258783"/>
            <a:ext cx="5190264" cy="52944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6618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fa-IR" dirty="0"/>
              <a:t>1. عنوان درس</a:t>
            </a:r>
          </a:p>
          <a:p>
            <a:pPr marL="109728" indent="0">
              <a:buNone/>
            </a:pPr>
            <a:r>
              <a:rPr lang="fa-IR" dirty="0"/>
              <a:t>2. اهداف درس</a:t>
            </a:r>
          </a:p>
          <a:p>
            <a:pPr marL="109728" indent="0">
              <a:buNone/>
            </a:pPr>
            <a:r>
              <a:rPr lang="fa-IR" sz="4800" b="1" dirty="0">
                <a:solidFill>
                  <a:srgbClr val="0070C0"/>
                </a:solidFill>
              </a:rPr>
              <a:t>3. سرفصل</a:t>
            </a:r>
          </a:p>
          <a:p>
            <a:pPr marL="109728" indent="0">
              <a:buNone/>
            </a:pPr>
            <a:r>
              <a:rPr lang="fa-IR" dirty="0"/>
              <a:t>4. منابع</a:t>
            </a:r>
          </a:p>
          <a:p>
            <a:pPr marL="109728" indent="0">
              <a:buNone/>
            </a:pPr>
            <a:r>
              <a:rPr lang="fa-IR" dirty="0"/>
              <a:t>5. ارزیابی دانشجویان</a:t>
            </a:r>
          </a:p>
          <a:p>
            <a:pPr marL="109728" indent="0">
              <a:buNone/>
            </a:pPr>
            <a:r>
              <a:rPr lang="fa-IR" dirty="0"/>
              <a:t>6. پیوندها</a:t>
            </a:r>
          </a:p>
          <a:p>
            <a:pPr marL="109728" indent="0">
              <a:buNone/>
            </a:pPr>
            <a:r>
              <a:rPr lang="fa-IR" dirty="0"/>
              <a:t>7. دیدگاه دانشجویان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فهرست مطالب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Macro_Ch00_Intro_V01_030711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057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948</TotalTime>
  <Words>477</Words>
  <Application>Microsoft Office PowerPoint</Application>
  <PresentationFormat>On-screen Show (4:3)</PresentationFormat>
  <Paragraphs>194</Paragraphs>
  <Slides>24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4" baseType="lpstr">
      <vt:lpstr>맑은 고딕</vt:lpstr>
      <vt:lpstr>Arial</vt:lpstr>
      <vt:lpstr>B Lotus</vt:lpstr>
      <vt:lpstr>Gulim</vt:lpstr>
      <vt:lpstr>Lucida Sans Unicode</vt:lpstr>
      <vt:lpstr>Tahoma</vt:lpstr>
      <vt:lpstr>Verdana</vt:lpstr>
      <vt:lpstr>Wingdings 2</vt:lpstr>
      <vt:lpstr>Wingdings 3</vt:lpstr>
      <vt:lpstr>Concourse</vt:lpstr>
      <vt:lpstr>بسم الله الرحمن الرحیم</vt:lpstr>
      <vt:lpstr>فهرست مطالب</vt:lpstr>
      <vt:lpstr>1. عنوان درس</vt:lpstr>
      <vt:lpstr>PowerPoint Presentation</vt:lpstr>
      <vt:lpstr>فهرست مطالب</vt:lpstr>
      <vt:lpstr>2.اهداف درس</vt:lpstr>
      <vt:lpstr>اقتصاد کلان 1</vt:lpstr>
      <vt:lpstr>اقتصاد کلان 2 </vt:lpstr>
      <vt:lpstr>فهرست مطالب</vt:lpstr>
      <vt:lpstr>3. سرفصل کلاس</vt:lpstr>
      <vt:lpstr>سرفصل کلاس: ادامه</vt:lpstr>
      <vt:lpstr>سرفصل کلاس: ادامه</vt:lpstr>
      <vt:lpstr>رویکرد</vt:lpstr>
      <vt:lpstr>رویکرد ...</vt:lpstr>
      <vt:lpstr>فهرست مطالب</vt:lpstr>
      <vt:lpstr>منبع اصلی </vt:lpstr>
      <vt:lpstr>منابع فرعی:</vt:lpstr>
      <vt:lpstr>فهرست مطالب</vt:lpstr>
      <vt:lpstr>5. ارزیابی دانشجویان</vt:lpstr>
      <vt:lpstr>فهرست مطالب</vt:lpstr>
      <vt:lpstr>6. پیوندها</vt:lpstr>
      <vt:lpstr>فهرست مطالب</vt:lpstr>
      <vt:lpstr>7. دیدگاه دانشجویان</vt:lpstr>
      <vt:lpstr>با آرزوی توفیق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salmani</dc:creator>
  <cp:lastModifiedBy>Dr.Panahi</cp:lastModifiedBy>
  <cp:revision>132</cp:revision>
  <cp:lastPrinted>1601-01-01T00:00:00Z</cp:lastPrinted>
  <dcterms:created xsi:type="dcterms:W3CDTF">1601-01-01T00:00:00Z</dcterms:created>
  <dcterms:modified xsi:type="dcterms:W3CDTF">2024-10-02T11:55:42Z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